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2"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1" r:id="rId14"/>
    <p:sldId id="272" r:id="rId15"/>
    <p:sldId id="273" r:id="rId16"/>
    <p:sldId id="274" r:id="rId17"/>
    <p:sldId id="275" r:id="rId18"/>
    <p:sldId id="276" r:id="rId19"/>
    <p:sldId id="277" r:id="rId20"/>
    <p:sldId id="278" r:id="rId21"/>
    <p:sldId id="280" r:id="rId22"/>
    <p:sldId id="281" r:id="rId23"/>
    <p:sldId id="282" r:id="rId24"/>
    <p:sldId id="283" r:id="rId25"/>
    <p:sldId id="284" r:id="rId26"/>
    <p:sldId id="288" r:id="rId27"/>
    <p:sldId id="286" r:id="rId28"/>
    <p:sldId id="287" r:id="rId29"/>
    <p:sldId id="285" r:id="rId30"/>
    <p:sldId id="279" r:id="rId3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orient="horz" pos="1728">
          <p15:clr>
            <a:srgbClr val="000000"/>
          </p15:clr>
        </p15:guide>
        <p15:guide id="3" orient="horz" pos="336">
          <p15:clr>
            <a:srgbClr val="000000"/>
          </p15:clr>
        </p15:guide>
        <p15:guide id="4" orient="horz" pos="552">
          <p15:clr>
            <a:srgbClr val="000000"/>
          </p15:clr>
        </p15:guide>
        <p15:guide id="5" orient="horz" pos="3984">
          <p15:clr>
            <a:srgbClr val="000000"/>
          </p15:clr>
        </p15:guide>
        <p15:guide id="6" pos="2880">
          <p15:clr>
            <a:srgbClr val="000000"/>
          </p15:clr>
        </p15:guide>
        <p15:guide id="7" pos="1484">
          <p15:clr>
            <a:srgbClr val="000000"/>
          </p15:clr>
        </p15:guide>
        <p15:guide id="8">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E6C4968-4ADF-4CD6-9124-7E81E9B29D8B}">
  <a:tblStyle styleId="{CE6C4968-4ADF-4CD6-9124-7E81E9B29D8B}"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82" y="72"/>
      </p:cViewPr>
      <p:guideLst>
        <p:guide orient="horz" pos="2160"/>
        <p:guide orient="horz" pos="1728"/>
        <p:guide orient="horz" pos="336"/>
        <p:guide orient="horz" pos="552"/>
        <p:guide orient="horz" pos="3984"/>
        <p:guide pos="2880"/>
        <p:guide pos="1484"/>
        <p:guide/>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SzPts val="1400"/>
              <a:buNone/>
              <a:defRPr sz="900" b="0" i="0" u="none" strike="noStrike" cap="none">
                <a:solidFill>
                  <a:srgbClr val="000000"/>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strike="noStrike" cap="none">
                <a:solidFill>
                  <a:srgbClr val="000000"/>
                </a:solidFill>
                <a:latin typeface="Arial"/>
                <a:ea typeface="Arial"/>
                <a:cs typeface="Arial"/>
                <a:sym typeface="Arial"/>
              </a:rPr>
              <a:t>‹N›</a:t>
            </a:fld>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1: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1</a:t>
            </a:fld>
            <a:endParaRPr/>
          </a:p>
        </p:txBody>
      </p:sp>
      <p:sp>
        <p:nvSpPr>
          <p:cNvPr id="107" name="Google Shape;107;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08" name="Google Shape;108;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aa3a731562_0_103: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10</a:t>
            </a:fld>
            <a:endParaRPr/>
          </a:p>
        </p:txBody>
      </p:sp>
      <p:sp>
        <p:nvSpPr>
          <p:cNvPr id="231" name="Google Shape;231;gaa3a731562_0_10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32" name="Google Shape;232;gaa3a731562_0_10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aa3a731562_0_114: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11</a:t>
            </a:fld>
            <a:endParaRPr/>
          </a:p>
        </p:txBody>
      </p:sp>
      <p:sp>
        <p:nvSpPr>
          <p:cNvPr id="242" name="Google Shape;242;gaa3a731562_0_1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43" name="Google Shape;243;gaa3a731562_0_1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aa3a731562_0_124: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12</a:t>
            </a:fld>
            <a:endParaRPr/>
          </a:p>
        </p:txBody>
      </p:sp>
      <p:sp>
        <p:nvSpPr>
          <p:cNvPr id="253" name="Google Shape;253;gaa3a731562_0_1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gaa3a731562_0_12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2: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2</a:t>
            </a:fld>
            <a:endParaRPr/>
          </a:p>
        </p:txBody>
      </p:sp>
      <p:sp>
        <p:nvSpPr>
          <p:cNvPr id="118" name="Google Shape;118;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9" name="Google Shape;119;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3: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3</a:t>
            </a:fld>
            <a:endParaRPr/>
          </a:p>
        </p:txBody>
      </p:sp>
      <p:sp>
        <p:nvSpPr>
          <p:cNvPr id="129" name="Google Shape;129;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30" name="Google Shape;130;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aaa7c03a0f_0_11: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4</a:t>
            </a:fld>
            <a:endParaRPr/>
          </a:p>
        </p:txBody>
      </p:sp>
      <p:sp>
        <p:nvSpPr>
          <p:cNvPr id="144" name="Google Shape;144;gaaa7c03a0f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45" name="Google Shape;145;gaaa7c03a0f_0_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aaa7c03a0f_0_32: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5</a:t>
            </a:fld>
            <a:endParaRPr/>
          </a:p>
        </p:txBody>
      </p:sp>
      <p:sp>
        <p:nvSpPr>
          <p:cNvPr id="159" name="Google Shape;159;gaaa7c03a0f_0_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0" name="Google Shape;160;gaaa7c03a0f_0_3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aa3a731562_0_28: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6</a:t>
            </a:fld>
            <a:endParaRPr/>
          </a:p>
        </p:txBody>
      </p:sp>
      <p:sp>
        <p:nvSpPr>
          <p:cNvPr id="176" name="Google Shape;176;gaa3a731562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7" name="Google Shape;177;gaa3a731562_0_2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aa3a731562_0_55: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7</a:t>
            </a:fld>
            <a:endParaRPr/>
          </a:p>
        </p:txBody>
      </p:sp>
      <p:sp>
        <p:nvSpPr>
          <p:cNvPr id="194" name="Google Shape;194;gaa3a731562_0_5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95" name="Google Shape;195;gaa3a731562_0_5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aa3a731562_0_77: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8</a:t>
            </a:fld>
            <a:endParaRPr/>
          </a:p>
        </p:txBody>
      </p:sp>
      <p:sp>
        <p:nvSpPr>
          <p:cNvPr id="207" name="Google Shape;207;gaa3a731562_0_7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08" name="Google Shape;208;gaa3a731562_0_7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a3a731562_0_91:notes"/>
          <p:cNvSpPr txBox="1"/>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GB" sz="1200" b="0" i="0" u="none">
                <a:solidFill>
                  <a:srgbClr val="000000"/>
                </a:solidFill>
                <a:latin typeface="Arial"/>
                <a:ea typeface="Arial"/>
                <a:cs typeface="Arial"/>
                <a:sym typeface="Arial"/>
              </a:rPr>
              <a:t>9</a:t>
            </a:fld>
            <a:endParaRPr/>
          </a:p>
        </p:txBody>
      </p:sp>
      <p:sp>
        <p:nvSpPr>
          <p:cNvPr id="220" name="Google Shape;220;gaa3a731562_0_9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1" name="Google Shape;221;gaa3a731562_0_9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143000" y="1122363"/>
            <a:ext cx="6858000" cy="2387600"/>
          </a:xfrm>
          <a:prstGeom prst="rect">
            <a:avLst/>
          </a:prstGeom>
          <a:noFill/>
          <a:ln>
            <a:noFill/>
          </a:ln>
        </p:spPr>
        <p:txBody>
          <a:bodyPr spcFirstLastPara="1" wrap="square" lIns="91425" tIns="45700" rIns="91425" bIns="45700" anchor="b" anchorCtr="0">
            <a:noAutofit/>
          </a:bodyPr>
          <a:lstStyle>
            <a:lvl1pPr lvl="0" algn="ctr">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ubTitle" idx="1"/>
          </p:nvPr>
        </p:nvSpPr>
        <p:spPr>
          <a:xfrm>
            <a:off x="1143000" y="3602038"/>
            <a:ext cx="6858000" cy="1655762"/>
          </a:xfrm>
          <a:prstGeom prst="rect">
            <a:avLst/>
          </a:prstGeom>
          <a:noFill/>
          <a:ln>
            <a:noFill/>
          </a:ln>
        </p:spPr>
        <p:txBody>
          <a:bodyPr spcFirstLastPara="1" wrap="square" lIns="91425" tIns="45700" rIns="91425" bIns="45700" anchor="t" anchorCtr="0">
            <a:noAutofit/>
          </a:bodyPr>
          <a:lstStyle>
            <a:lvl1pPr lvl="0" algn="ctr">
              <a:spcBef>
                <a:spcPts val="480"/>
              </a:spcBef>
              <a:spcAft>
                <a:spcPts val="0"/>
              </a:spcAft>
              <a:buSzPts val="2400"/>
              <a:buFont typeface="Arial"/>
              <a:buNone/>
              <a:defRPr sz="2400"/>
            </a:lvl1pPr>
            <a:lvl2pPr lvl="1" algn="ctr">
              <a:spcBef>
                <a:spcPts val="400"/>
              </a:spcBef>
              <a:spcAft>
                <a:spcPts val="0"/>
              </a:spcAft>
              <a:buClr>
                <a:srgbClr val="000000"/>
              </a:buClr>
              <a:buSzPts val="2000"/>
              <a:buFont typeface="Arial"/>
              <a:buNone/>
              <a:defRPr sz="2000"/>
            </a:lvl2pPr>
            <a:lvl3pPr lvl="2" algn="ctr">
              <a:spcBef>
                <a:spcPts val="360"/>
              </a:spcBef>
              <a:spcAft>
                <a:spcPts val="0"/>
              </a:spcAft>
              <a:buClr>
                <a:srgbClr val="000000"/>
              </a:buClr>
              <a:buSzPts val="1800"/>
              <a:buFont typeface="Arial"/>
              <a:buNone/>
              <a:defRPr sz="1800"/>
            </a:lvl3pPr>
            <a:lvl4pPr lvl="3" algn="ctr">
              <a:spcBef>
                <a:spcPts val="320"/>
              </a:spcBef>
              <a:spcAft>
                <a:spcPts val="0"/>
              </a:spcAft>
              <a:buClr>
                <a:srgbClr val="000000"/>
              </a:buClr>
              <a:buSzPts val="1600"/>
              <a:buFont typeface="Arial"/>
              <a:buNone/>
              <a:defRPr sz="1600"/>
            </a:lvl4pPr>
            <a:lvl5pPr lvl="4" algn="ctr">
              <a:spcBef>
                <a:spcPts val="320"/>
              </a:spcBef>
              <a:spcAft>
                <a:spcPts val="0"/>
              </a:spcAft>
              <a:buClr>
                <a:srgbClr val="000000"/>
              </a:buClr>
              <a:buSzPts val="1600"/>
              <a:buFont typeface="Arial"/>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 name="Google Shape;21;p2"/>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3"/>
        <p:cNvGrpSpPr/>
        <p:nvPr/>
      </p:nvGrpSpPr>
      <p:grpSpPr>
        <a:xfrm>
          <a:off x="0" y="0"/>
          <a:ext cx="0" cy="0"/>
          <a:chOff x="0" y="0"/>
          <a:chExt cx="0" cy="0"/>
        </a:xfrm>
      </p:grpSpPr>
      <p:sp>
        <p:nvSpPr>
          <p:cNvPr id="84" name="Google Shape;84;p13"/>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Font typeface="Arial"/>
              <a:buNone/>
              <a:defRPr sz="2400" b="1"/>
            </a:lvl1pPr>
            <a:lvl2pPr marL="914400" lvl="1" indent="-228600" algn="l">
              <a:spcBef>
                <a:spcPts val="400"/>
              </a:spcBef>
              <a:spcAft>
                <a:spcPts val="0"/>
              </a:spcAft>
              <a:buClr>
                <a:srgbClr val="000000"/>
              </a:buClr>
              <a:buSzPts val="2000"/>
              <a:buFont typeface="Arial"/>
              <a:buNone/>
              <a:defRPr sz="2000" b="1"/>
            </a:lvl2pPr>
            <a:lvl3pPr marL="1371600" lvl="2" indent="-228600" algn="l">
              <a:spcBef>
                <a:spcPts val="360"/>
              </a:spcBef>
              <a:spcAft>
                <a:spcPts val="0"/>
              </a:spcAft>
              <a:buClr>
                <a:srgbClr val="000000"/>
              </a:buClr>
              <a:buSzPts val="1800"/>
              <a:buFont typeface="Arial"/>
              <a:buNone/>
              <a:defRPr sz="1800" b="1"/>
            </a:lvl3pPr>
            <a:lvl4pPr marL="1828800" lvl="3" indent="-228600" algn="l">
              <a:spcBef>
                <a:spcPts val="320"/>
              </a:spcBef>
              <a:spcAft>
                <a:spcPts val="0"/>
              </a:spcAft>
              <a:buClr>
                <a:srgbClr val="000000"/>
              </a:buClr>
              <a:buSzPts val="1600"/>
              <a:buFont typeface="Arial"/>
              <a:buNone/>
              <a:defRPr sz="1600" b="1"/>
            </a:lvl4pPr>
            <a:lvl5pPr marL="2286000" lvl="4" indent="-228600" algn="l">
              <a:spcBef>
                <a:spcPts val="320"/>
              </a:spcBef>
              <a:spcAft>
                <a:spcPts val="0"/>
              </a:spcAft>
              <a:buClr>
                <a:srgbClr val="000000"/>
              </a:buClr>
              <a:buSzPts val="1600"/>
              <a:buFont typeface="Arial"/>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6" name="Google Shape;86;p13"/>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rgbClr val="000000"/>
              </a:buClr>
              <a:buSzPts val="1800"/>
              <a:buChar char="–"/>
              <a:defRPr/>
            </a:lvl2pPr>
            <a:lvl3pPr marL="1371600" lvl="2" indent="-342900" algn="l">
              <a:spcBef>
                <a:spcPts val="360"/>
              </a:spcBef>
              <a:spcAft>
                <a:spcPts val="0"/>
              </a:spcAft>
              <a:buClr>
                <a:srgbClr val="000000"/>
              </a:buClr>
              <a:buSzPts val="1800"/>
              <a:buChar char="•"/>
              <a:defRPr/>
            </a:lvl3pPr>
            <a:lvl4pPr marL="1828800" lvl="3" indent="-342900" algn="l">
              <a:spcBef>
                <a:spcPts val="360"/>
              </a:spcBef>
              <a:spcAft>
                <a:spcPts val="0"/>
              </a:spcAft>
              <a:buClr>
                <a:srgbClr val="000000"/>
              </a:buClr>
              <a:buSzPts val="1800"/>
              <a:buChar char="–"/>
              <a:defRPr/>
            </a:lvl4pPr>
            <a:lvl5pPr marL="2286000" lvl="4" indent="-342900" algn="l">
              <a:spcBef>
                <a:spcPts val="36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3"/>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SzPts val="2400"/>
              <a:buFont typeface="Arial"/>
              <a:buNone/>
              <a:defRPr sz="2400" b="1"/>
            </a:lvl1pPr>
            <a:lvl2pPr marL="914400" lvl="1" indent="-228600" algn="l">
              <a:spcBef>
                <a:spcPts val="400"/>
              </a:spcBef>
              <a:spcAft>
                <a:spcPts val="0"/>
              </a:spcAft>
              <a:buClr>
                <a:srgbClr val="000000"/>
              </a:buClr>
              <a:buSzPts val="2000"/>
              <a:buFont typeface="Arial"/>
              <a:buNone/>
              <a:defRPr sz="2000" b="1"/>
            </a:lvl2pPr>
            <a:lvl3pPr marL="1371600" lvl="2" indent="-228600" algn="l">
              <a:spcBef>
                <a:spcPts val="360"/>
              </a:spcBef>
              <a:spcAft>
                <a:spcPts val="0"/>
              </a:spcAft>
              <a:buClr>
                <a:srgbClr val="000000"/>
              </a:buClr>
              <a:buSzPts val="1800"/>
              <a:buFont typeface="Arial"/>
              <a:buNone/>
              <a:defRPr sz="1800" b="1"/>
            </a:lvl3pPr>
            <a:lvl4pPr marL="1828800" lvl="3" indent="-228600" algn="l">
              <a:spcBef>
                <a:spcPts val="320"/>
              </a:spcBef>
              <a:spcAft>
                <a:spcPts val="0"/>
              </a:spcAft>
              <a:buClr>
                <a:srgbClr val="000000"/>
              </a:buClr>
              <a:buSzPts val="1600"/>
              <a:buFont typeface="Arial"/>
              <a:buNone/>
              <a:defRPr sz="1600" b="1"/>
            </a:lvl4pPr>
            <a:lvl5pPr marL="2286000" lvl="4" indent="-228600" algn="l">
              <a:spcBef>
                <a:spcPts val="320"/>
              </a:spcBef>
              <a:spcAft>
                <a:spcPts val="0"/>
              </a:spcAft>
              <a:buClr>
                <a:srgbClr val="000000"/>
              </a:buClr>
              <a:buSzPts val="1600"/>
              <a:buFont typeface="Arial"/>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8" name="Google Shape;88;p13"/>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rgbClr val="000000"/>
              </a:buClr>
              <a:buSzPts val="1800"/>
              <a:buChar char="–"/>
              <a:defRPr/>
            </a:lvl2pPr>
            <a:lvl3pPr marL="1371600" lvl="2" indent="-342900" algn="l">
              <a:spcBef>
                <a:spcPts val="360"/>
              </a:spcBef>
              <a:spcAft>
                <a:spcPts val="0"/>
              </a:spcAft>
              <a:buClr>
                <a:srgbClr val="000000"/>
              </a:buClr>
              <a:buSzPts val="1800"/>
              <a:buChar char="•"/>
              <a:defRPr/>
            </a:lvl3pPr>
            <a:lvl4pPr marL="1828800" lvl="3" indent="-342900" algn="l">
              <a:spcBef>
                <a:spcPts val="360"/>
              </a:spcBef>
              <a:spcAft>
                <a:spcPts val="0"/>
              </a:spcAft>
              <a:buClr>
                <a:srgbClr val="000000"/>
              </a:buClr>
              <a:buSzPts val="1800"/>
              <a:buChar char="–"/>
              <a:defRPr/>
            </a:lvl4pPr>
            <a:lvl5pPr marL="2286000" lvl="4" indent="-342900" algn="l">
              <a:spcBef>
                <a:spcPts val="36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3"/>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13"/>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1116012" y="409575"/>
            <a:ext cx="7559675" cy="581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body" idx="1"/>
          </p:nvPr>
        </p:nvSpPr>
        <p:spPr>
          <a:xfrm>
            <a:off x="1116013" y="1752600"/>
            <a:ext cx="3703637"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rgbClr val="000000"/>
              </a:buClr>
              <a:buSzPts val="1800"/>
              <a:buChar char="–"/>
              <a:defRPr/>
            </a:lvl2pPr>
            <a:lvl3pPr marL="1371600" lvl="2" indent="-342900" algn="l">
              <a:spcBef>
                <a:spcPts val="360"/>
              </a:spcBef>
              <a:spcAft>
                <a:spcPts val="0"/>
              </a:spcAft>
              <a:buClr>
                <a:srgbClr val="000000"/>
              </a:buClr>
              <a:buSzPts val="1800"/>
              <a:buChar char="•"/>
              <a:defRPr/>
            </a:lvl3pPr>
            <a:lvl4pPr marL="1828800" lvl="3" indent="-342900" algn="l">
              <a:spcBef>
                <a:spcPts val="360"/>
              </a:spcBef>
              <a:spcAft>
                <a:spcPts val="0"/>
              </a:spcAft>
              <a:buClr>
                <a:srgbClr val="000000"/>
              </a:buClr>
              <a:buSzPts val="1800"/>
              <a:buChar char="–"/>
              <a:defRPr/>
            </a:lvl4pPr>
            <a:lvl5pPr marL="2286000" lvl="4" indent="-342900" algn="l">
              <a:spcBef>
                <a:spcPts val="36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4"/>
          <p:cNvSpPr txBox="1">
            <a:spLocks noGrp="1"/>
          </p:cNvSpPr>
          <p:nvPr>
            <p:ph type="body" idx="2"/>
          </p:nvPr>
        </p:nvSpPr>
        <p:spPr>
          <a:xfrm>
            <a:off x="4972050" y="1752600"/>
            <a:ext cx="3703638"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rgbClr val="000000"/>
              </a:buClr>
              <a:buSzPts val="1800"/>
              <a:buChar char="–"/>
              <a:defRPr/>
            </a:lvl2pPr>
            <a:lvl3pPr marL="1371600" lvl="2" indent="-342900" algn="l">
              <a:spcBef>
                <a:spcPts val="360"/>
              </a:spcBef>
              <a:spcAft>
                <a:spcPts val="0"/>
              </a:spcAft>
              <a:buClr>
                <a:srgbClr val="000000"/>
              </a:buClr>
              <a:buSzPts val="1800"/>
              <a:buChar char="•"/>
              <a:defRPr/>
            </a:lvl3pPr>
            <a:lvl4pPr marL="1828800" lvl="3" indent="-342900" algn="l">
              <a:spcBef>
                <a:spcPts val="360"/>
              </a:spcBef>
              <a:spcAft>
                <a:spcPts val="0"/>
              </a:spcAft>
              <a:buClr>
                <a:srgbClr val="000000"/>
              </a:buClr>
              <a:buSzPts val="1800"/>
              <a:buChar char="–"/>
              <a:defRPr/>
            </a:lvl4pPr>
            <a:lvl5pPr marL="2286000" lvl="4" indent="-342900" algn="l">
              <a:spcBef>
                <a:spcPts val="36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6" name="Google Shape;96;p14"/>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4"/>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14"/>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6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5"/>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Autofit/>
          </a:bodyPr>
          <a:lstStyle>
            <a:lvl1pPr marL="457200" lvl="0" indent="-228600" algn="l">
              <a:spcBef>
                <a:spcPts val="480"/>
              </a:spcBef>
              <a:spcAft>
                <a:spcPts val="0"/>
              </a:spcAft>
              <a:buSzPts val="2400"/>
              <a:buFont typeface="Arial"/>
              <a:buNone/>
              <a:defRPr sz="2400"/>
            </a:lvl1pPr>
            <a:lvl2pPr marL="914400" lvl="1" indent="-228600" algn="l">
              <a:spcBef>
                <a:spcPts val="400"/>
              </a:spcBef>
              <a:spcAft>
                <a:spcPts val="0"/>
              </a:spcAft>
              <a:buClr>
                <a:srgbClr val="000000"/>
              </a:buClr>
              <a:buSzPts val="2000"/>
              <a:buFont typeface="Arial"/>
              <a:buNone/>
              <a:defRPr sz="2000"/>
            </a:lvl2pPr>
            <a:lvl3pPr marL="1371600" lvl="2" indent="-228600" algn="l">
              <a:spcBef>
                <a:spcPts val="360"/>
              </a:spcBef>
              <a:spcAft>
                <a:spcPts val="0"/>
              </a:spcAft>
              <a:buClr>
                <a:srgbClr val="000000"/>
              </a:buClr>
              <a:buSzPts val="1800"/>
              <a:buFont typeface="Arial"/>
              <a:buNone/>
              <a:defRPr sz="1800"/>
            </a:lvl3pPr>
            <a:lvl4pPr marL="1828800" lvl="3" indent="-228600" algn="l">
              <a:spcBef>
                <a:spcPts val="320"/>
              </a:spcBef>
              <a:spcAft>
                <a:spcPts val="0"/>
              </a:spcAft>
              <a:buClr>
                <a:srgbClr val="000000"/>
              </a:buClr>
              <a:buSzPts val="1600"/>
              <a:buFont typeface="Arial"/>
              <a:buNone/>
              <a:defRPr sz="1600"/>
            </a:lvl4pPr>
            <a:lvl5pPr marL="2286000" lvl="4" indent="-228600" algn="l">
              <a:spcBef>
                <a:spcPts val="320"/>
              </a:spcBef>
              <a:spcAft>
                <a:spcPts val="0"/>
              </a:spcAft>
              <a:buClr>
                <a:srgbClr val="000000"/>
              </a:buClr>
              <a:buSzPts val="1600"/>
              <a:buFont typeface="Arial"/>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102" name="Google Shape;102;p15"/>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3" name="Google Shape;103;p15"/>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15"/>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1116013" y="409575"/>
            <a:ext cx="7559675" cy="581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1116013" y="1752600"/>
            <a:ext cx="3703637"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rgbClr val="000000"/>
              </a:buClr>
              <a:buSzPts val="1800"/>
              <a:buChar char="–"/>
              <a:defRPr/>
            </a:lvl2pPr>
            <a:lvl3pPr marL="1371600" lvl="2" indent="-342900" algn="l">
              <a:spcBef>
                <a:spcPts val="360"/>
              </a:spcBef>
              <a:spcAft>
                <a:spcPts val="0"/>
              </a:spcAft>
              <a:buClr>
                <a:srgbClr val="000000"/>
              </a:buClr>
              <a:buSzPts val="1800"/>
              <a:buChar char="•"/>
              <a:defRPr/>
            </a:lvl3pPr>
            <a:lvl4pPr marL="1828800" lvl="3" indent="-342900" algn="l">
              <a:spcBef>
                <a:spcPts val="360"/>
              </a:spcBef>
              <a:spcAft>
                <a:spcPts val="0"/>
              </a:spcAft>
              <a:buClr>
                <a:srgbClr val="000000"/>
              </a:buClr>
              <a:buSzPts val="1800"/>
              <a:buChar char="–"/>
              <a:defRPr/>
            </a:lvl4pPr>
            <a:lvl5pPr marL="2286000" lvl="4" indent="-342900" algn="l">
              <a:spcBef>
                <a:spcPts val="36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 name="Google Shape;27;p3"/>
          <p:cNvSpPr txBox="1">
            <a:spLocks noGrp="1"/>
          </p:cNvSpPr>
          <p:nvPr>
            <p:ph type="body" idx="2"/>
          </p:nvPr>
        </p:nvSpPr>
        <p:spPr>
          <a:xfrm>
            <a:off x="4972050" y="1752600"/>
            <a:ext cx="3703638"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rgbClr val="000000"/>
              </a:buClr>
              <a:buSzPts val="1800"/>
              <a:buChar char="–"/>
              <a:defRPr/>
            </a:lvl2pPr>
            <a:lvl3pPr marL="1371600" lvl="2" indent="-342900" algn="l">
              <a:spcBef>
                <a:spcPts val="360"/>
              </a:spcBef>
              <a:spcAft>
                <a:spcPts val="0"/>
              </a:spcAft>
              <a:buClr>
                <a:srgbClr val="000000"/>
              </a:buClr>
              <a:buSzPts val="1800"/>
              <a:buChar char="•"/>
              <a:defRPr/>
            </a:lvl3pPr>
            <a:lvl4pPr marL="1828800" lvl="3" indent="-342900" algn="l">
              <a:spcBef>
                <a:spcPts val="360"/>
              </a:spcBef>
              <a:spcAft>
                <a:spcPts val="0"/>
              </a:spcAft>
              <a:buClr>
                <a:srgbClr val="000000"/>
              </a:buClr>
              <a:buSzPts val="1800"/>
              <a:buChar char="–"/>
              <a:defRPr/>
            </a:lvl4pPr>
            <a:lvl5pPr marL="2286000" lvl="4" indent="-342900" algn="l">
              <a:spcBef>
                <a:spcPts val="36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3"/>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3"/>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
        <p:cNvGrpSpPr/>
        <p:nvPr/>
      </p:nvGrpSpPr>
      <p:grpSpPr>
        <a:xfrm>
          <a:off x="0" y="0"/>
          <a:ext cx="0" cy="0"/>
          <a:chOff x="0" y="0"/>
          <a:chExt cx="0" cy="0"/>
        </a:xfrm>
      </p:grpSpPr>
      <p:sp>
        <p:nvSpPr>
          <p:cNvPr id="32" name="Google Shape;32;p4"/>
          <p:cNvSpPr txBox="1">
            <a:spLocks noGrp="1"/>
          </p:cNvSpPr>
          <p:nvPr>
            <p:ph type="title"/>
          </p:nvPr>
        </p:nvSpPr>
        <p:spPr>
          <a:xfrm>
            <a:off x="1116012" y="409575"/>
            <a:ext cx="7559675" cy="581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body" idx="1"/>
          </p:nvPr>
        </p:nvSpPr>
        <p:spPr>
          <a:xfrm>
            <a:off x="1116012" y="1752600"/>
            <a:ext cx="7559675" cy="411480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rgbClr val="000000"/>
              </a:buClr>
              <a:buSzPts val="1800"/>
              <a:buChar char="–"/>
              <a:defRPr/>
            </a:lvl2pPr>
            <a:lvl3pPr marL="1371600" lvl="2" indent="-342900" algn="l">
              <a:spcBef>
                <a:spcPts val="360"/>
              </a:spcBef>
              <a:spcAft>
                <a:spcPts val="0"/>
              </a:spcAft>
              <a:buClr>
                <a:srgbClr val="000000"/>
              </a:buClr>
              <a:buSzPts val="1800"/>
              <a:buChar char="•"/>
              <a:defRPr/>
            </a:lvl3pPr>
            <a:lvl4pPr marL="1828800" lvl="3" indent="-342900" algn="l">
              <a:spcBef>
                <a:spcPts val="360"/>
              </a:spcBef>
              <a:spcAft>
                <a:spcPts val="0"/>
              </a:spcAft>
              <a:buClr>
                <a:srgbClr val="000000"/>
              </a:buClr>
              <a:buSzPts val="1800"/>
              <a:buChar char="–"/>
              <a:defRPr/>
            </a:lvl4pPr>
            <a:lvl5pPr marL="2286000" lvl="4" indent="-342900" algn="l">
              <a:spcBef>
                <a:spcPts val="36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4"/>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rot="5400000">
            <a:off x="5002213" y="2193925"/>
            <a:ext cx="5457825" cy="18891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body" idx="1"/>
          </p:nvPr>
        </p:nvSpPr>
        <p:spPr>
          <a:xfrm rot="5400000">
            <a:off x="1146176" y="379412"/>
            <a:ext cx="5457825" cy="5518150"/>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rgbClr val="000000"/>
              </a:buClr>
              <a:buSzPts val="1800"/>
              <a:buChar char="–"/>
              <a:defRPr/>
            </a:lvl2pPr>
            <a:lvl3pPr marL="1371600" lvl="2" indent="-342900" algn="l">
              <a:spcBef>
                <a:spcPts val="360"/>
              </a:spcBef>
              <a:spcAft>
                <a:spcPts val="0"/>
              </a:spcAft>
              <a:buClr>
                <a:srgbClr val="000000"/>
              </a:buClr>
              <a:buSzPts val="1800"/>
              <a:buChar char="•"/>
              <a:defRPr/>
            </a:lvl3pPr>
            <a:lvl4pPr marL="1828800" lvl="3" indent="-342900" algn="l">
              <a:spcBef>
                <a:spcPts val="360"/>
              </a:spcBef>
              <a:spcAft>
                <a:spcPts val="0"/>
              </a:spcAft>
              <a:buClr>
                <a:srgbClr val="000000"/>
              </a:buClr>
              <a:buSzPts val="1800"/>
              <a:buChar char="–"/>
              <a:defRPr/>
            </a:lvl4pPr>
            <a:lvl5pPr marL="2286000" lvl="4" indent="-342900" algn="l">
              <a:spcBef>
                <a:spcPts val="36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7"/>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4"/>
        <p:cNvGrpSpPr/>
        <p:nvPr/>
      </p:nvGrpSpPr>
      <p:grpSpPr>
        <a:xfrm>
          <a:off x="0" y="0"/>
          <a:ext cx="0" cy="0"/>
          <a:chOff x="0" y="0"/>
          <a:chExt cx="0" cy="0"/>
        </a:xfrm>
      </p:grpSpPr>
      <p:sp>
        <p:nvSpPr>
          <p:cNvPr id="55" name="Google Shape;55;p8"/>
          <p:cNvSpPr txBox="1">
            <a:spLocks noGrp="1"/>
          </p:cNvSpPr>
          <p:nvPr>
            <p:ph type="title"/>
          </p:nvPr>
        </p:nvSpPr>
        <p:spPr>
          <a:xfrm>
            <a:off x="1116012" y="409575"/>
            <a:ext cx="7559675" cy="581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body" idx="1"/>
          </p:nvPr>
        </p:nvSpPr>
        <p:spPr>
          <a:xfrm rot="5400000">
            <a:off x="2838449" y="30162"/>
            <a:ext cx="4114800" cy="7559675"/>
          </a:xfrm>
          <a:prstGeom prst="rect">
            <a:avLst/>
          </a:prstGeom>
          <a:noFill/>
          <a:ln>
            <a:noFill/>
          </a:ln>
        </p:spPr>
        <p:txBody>
          <a:bodyPr spcFirstLastPara="1" wrap="square" lIns="91425" tIns="45700" rIns="91425" bIns="45700" anchor="t" anchorCtr="0">
            <a:noAutofit/>
          </a:bodyPr>
          <a:lstStyle>
            <a:lvl1pPr marL="457200" lvl="0" indent="-342900" algn="l">
              <a:spcBef>
                <a:spcPts val="360"/>
              </a:spcBef>
              <a:spcAft>
                <a:spcPts val="0"/>
              </a:spcAft>
              <a:buSzPts val="1800"/>
              <a:buChar char="•"/>
              <a:defRPr/>
            </a:lvl1pPr>
            <a:lvl2pPr marL="914400" lvl="1" indent="-342900" algn="l">
              <a:spcBef>
                <a:spcPts val="360"/>
              </a:spcBef>
              <a:spcAft>
                <a:spcPts val="0"/>
              </a:spcAft>
              <a:buClr>
                <a:srgbClr val="000000"/>
              </a:buClr>
              <a:buSzPts val="1800"/>
              <a:buChar char="–"/>
              <a:defRPr/>
            </a:lvl2pPr>
            <a:lvl3pPr marL="1371600" lvl="2" indent="-342900" algn="l">
              <a:spcBef>
                <a:spcPts val="360"/>
              </a:spcBef>
              <a:spcAft>
                <a:spcPts val="0"/>
              </a:spcAft>
              <a:buClr>
                <a:srgbClr val="000000"/>
              </a:buClr>
              <a:buSzPts val="1800"/>
              <a:buChar char="•"/>
              <a:defRPr/>
            </a:lvl3pPr>
            <a:lvl4pPr marL="1828800" lvl="3" indent="-342900" algn="l">
              <a:spcBef>
                <a:spcPts val="360"/>
              </a:spcBef>
              <a:spcAft>
                <a:spcPts val="0"/>
              </a:spcAft>
              <a:buClr>
                <a:srgbClr val="000000"/>
              </a:buClr>
              <a:buSzPts val="1800"/>
              <a:buChar char="–"/>
              <a:defRPr/>
            </a:lvl4pPr>
            <a:lvl5pPr marL="2286000" lvl="4" indent="-342900" algn="l">
              <a:spcBef>
                <a:spcPts val="360"/>
              </a:spcBef>
              <a:spcAft>
                <a:spcPts val="0"/>
              </a:spcAft>
              <a:buClr>
                <a:srgbClr val="0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7" name="Google Shape;57;p8"/>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8"/>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8"/>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9"/>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a:spLocks noGrp="1"/>
          </p:cNvSpPr>
          <p:nvPr>
            <p:ph type="pic" idx="2"/>
          </p:nvPr>
        </p:nvSpPr>
        <p:spPr>
          <a:xfrm>
            <a:off x="3887788" y="987425"/>
            <a:ext cx="4629150" cy="4873625"/>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rgbClr val="822433"/>
              </a:buClr>
              <a:buSzPts val="3200"/>
              <a:buFont typeface="Arial"/>
              <a:buNone/>
              <a:defRPr sz="3200">
                <a:solidFill>
                  <a:srgbClr val="000000"/>
                </a:solidFill>
                <a:latin typeface="Arial"/>
                <a:ea typeface="Arial"/>
                <a:cs typeface="Arial"/>
                <a:sym typeface="Arial"/>
              </a:defRPr>
            </a:lvl1pPr>
            <a:lvl2pPr marR="0" lvl="1" algn="l" rtl="0">
              <a:spcBef>
                <a:spcPts val="560"/>
              </a:spcBef>
              <a:spcAft>
                <a:spcPts val="0"/>
              </a:spcAft>
              <a:buClr>
                <a:srgbClr val="000000"/>
              </a:buClr>
              <a:buSzPts val="2800"/>
              <a:buFont typeface="Arial"/>
              <a:buNone/>
              <a:defRPr sz="2800" b="0" i="0" u="none" strike="noStrike" cap="none">
                <a:solidFill>
                  <a:srgbClr val="000000"/>
                </a:solidFill>
                <a:latin typeface="Arial"/>
                <a:ea typeface="Arial"/>
                <a:cs typeface="Arial"/>
                <a:sym typeface="Arial"/>
              </a:defRPr>
            </a:lvl2pPr>
            <a:lvl3pPr marR="0" lvl="2" algn="l" rtl="0">
              <a:spcBef>
                <a:spcPts val="480"/>
              </a:spcBef>
              <a:spcAft>
                <a:spcPts val="0"/>
              </a:spcAft>
              <a:buClr>
                <a:srgbClr val="000000"/>
              </a:buClr>
              <a:buSzPts val="2400"/>
              <a:buFont typeface="Arial"/>
              <a:buNone/>
              <a:defRPr sz="2400" b="0" i="0" u="none" strike="noStrike" cap="none">
                <a:solidFill>
                  <a:srgbClr val="000000"/>
                </a:solidFill>
                <a:latin typeface="Arial"/>
                <a:ea typeface="Arial"/>
                <a:cs typeface="Arial"/>
                <a:sym typeface="Arial"/>
              </a:defRPr>
            </a:lvl3pPr>
            <a:lvl4pPr marR="0" lvl="3" algn="l" rtl="0">
              <a:spcBef>
                <a:spcPts val="4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4pPr>
            <a:lvl5pPr marR="0" lvl="4" algn="l" rtl="0">
              <a:spcBef>
                <a:spcPts val="400"/>
              </a:spcBef>
              <a:spcAft>
                <a:spcPts val="0"/>
              </a:spcAft>
              <a:buClr>
                <a:srgbClr val="000000"/>
              </a:buClr>
              <a:buSzPts val="2000"/>
              <a:buFont typeface="Arial"/>
              <a:buNone/>
              <a:defRPr sz="2000" b="0" i="0" u="none" strike="noStrike" cap="none">
                <a:solidFill>
                  <a:srgbClr val="000000"/>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63" name="Google Shape;63;p9"/>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600"/>
              <a:buFont typeface="Arial"/>
              <a:buNone/>
              <a:defRPr sz="1600"/>
            </a:lvl1pPr>
            <a:lvl2pPr marL="914400" lvl="1" indent="-228600" algn="l">
              <a:spcBef>
                <a:spcPts val="280"/>
              </a:spcBef>
              <a:spcAft>
                <a:spcPts val="0"/>
              </a:spcAft>
              <a:buClr>
                <a:srgbClr val="000000"/>
              </a:buClr>
              <a:buSzPts val="1400"/>
              <a:buFont typeface="Arial"/>
              <a:buNone/>
              <a:defRPr sz="1400"/>
            </a:lvl2pPr>
            <a:lvl3pPr marL="1371600" lvl="2" indent="-228600" algn="l">
              <a:spcBef>
                <a:spcPts val="240"/>
              </a:spcBef>
              <a:spcAft>
                <a:spcPts val="0"/>
              </a:spcAft>
              <a:buClr>
                <a:srgbClr val="000000"/>
              </a:buClr>
              <a:buSzPts val="1200"/>
              <a:buFont typeface="Arial"/>
              <a:buNone/>
              <a:defRPr sz="1200"/>
            </a:lvl3pPr>
            <a:lvl4pPr marL="1828800" lvl="3" indent="-228600" algn="l">
              <a:spcBef>
                <a:spcPts val="200"/>
              </a:spcBef>
              <a:spcAft>
                <a:spcPts val="0"/>
              </a:spcAft>
              <a:buClr>
                <a:srgbClr val="000000"/>
              </a:buClr>
              <a:buSzPts val="1000"/>
              <a:buFont typeface="Arial"/>
              <a:buNone/>
              <a:defRPr sz="1000"/>
            </a:lvl4pPr>
            <a:lvl5pPr marL="2286000" lvl="4" indent="-228600" algn="l">
              <a:spcBef>
                <a:spcPts val="200"/>
              </a:spcBef>
              <a:spcAft>
                <a:spcPts val="0"/>
              </a:spcAft>
              <a:buClr>
                <a:srgbClr val="000000"/>
              </a:buClr>
              <a:buSzPts val="1000"/>
              <a:buFont typeface="Arial"/>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9"/>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3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Autofit/>
          </a:bodyPr>
          <a:lstStyle>
            <a:lvl1pPr marL="457200" lvl="0" indent="-431800" algn="l">
              <a:spcBef>
                <a:spcPts val="640"/>
              </a:spcBef>
              <a:spcAft>
                <a:spcPts val="0"/>
              </a:spcAft>
              <a:buSzPts val="3200"/>
              <a:buFont typeface="Arial"/>
              <a:buChar char="•"/>
              <a:defRPr sz="3200"/>
            </a:lvl1pPr>
            <a:lvl2pPr marL="914400" lvl="1" indent="-406400" algn="l">
              <a:spcBef>
                <a:spcPts val="560"/>
              </a:spcBef>
              <a:spcAft>
                <a:spcPts val="0"/>
              </a:spcAft>
              <a:buClr>
                <a:srgbClr val="000000"/>
              </a:buClr>
              <a:buSzPts val="2800"/>
              <a:buFont typeface="Arial"/>
              <a:buChar char="–"/>
              <a:defRPr sz="2800"/>
            </a:lvl2pPr>
            <a:lvl3pPr marL="1371600" lvl="2" indent="-381000" algn="l">
              <a:spcBef>
                <a:spcPts val="480"/>
              </a:spcBef>
              <a:spcAft>
                <a:spcPts val="0"/>
              </a:spcAft>
              <a:buClr>
                <a:srgbClr val="000000"/>
              </a:buClr>
              <a:buSzPts val="2400"/>
              <a:buFont typeface="Arial"/>
              <a:buChar char="•"/>
              <a:defRPr sz="2400"/>
            </a:lvl3pPr>
            <a:lvl4pPr marL="1828800" lvl="3" indent="-355600" algn="l">
              <a:spcBef>
                <a:spcPts val="400"/>
              </a:spcBef>
              <a:spcAft>
                <a:spcPts val="0"/>
              </a:spcAft>
              <a:buClr>
                <a:srgbClr val="000000"/>
              </a:buClr>
              <a:buSzPts val="2000"/>
              <a:buFont typeface="Arial"/>
              <a:buChar char="–"/>
              <a:defRPr sz="2000"/>
            </a:lvl4pPr>
            <a:lvl5pPr marL="2286000" lvl="4" indent="-355600" algn="l">
              <a:spcBef>
                <a:spcPts val="400"/>
              </a:spcBef>
              <a:spcAft>
                <a:spcPts val="0"/>
              </a:spcAft>
              <a:buClr>
                <a:srgbClr val="000000"/>
              </a:buClr>
              <a:buSzPts val="2000"/>
              <a:buFont typeface="Arial"/>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0" name="Google Shape;70;p10"/>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spcBef>
                <a:spcPts val="320"/>
              </a:spcBef>
              <a:spcAft>
                <a:spcPts val="0"/>
              </a:spcAft>
              <a:buSzPts val="1600"/>
              <a:buFont typeface="Arial"/>
              <a:buNone/>
              <a:defRPr sz="1600"/>
            </a:lvl1pPr>
            <a:lvl2pPr marL="914400" lvl="1" indent="-228600" algn="l">
              <a:spcBef>
                <a:spcPts val="280"/>
              </a:spcBef>
              <a:spcAft>
                <a:spcPts val="0"/>
              </a:spcAft>
              <a:buClr>
                <a:srgbClr val="000000"/>
              </a:buClr>
              <a:buSzPts val="1400"/>
              <a:buFont typeface="Arial"/>
              <a:buNone/>
              <a:defRPr sz="1400"/>
            </a:lvl2pPr>
            <a:lvl3pPr marL="1371600" lvl="2" indent="-228600" algn="l">
              <a:spcBef>
                <a:spcPts val="240"/>
              </a:spcBef>
              <a:spcAft>
                <a:spcPts val="0"/>
              </a:spcAft>
              <a:buClr>
                <a:srgbClr val="000000"/>
              </a:buClr>
              <a:buSzPts val="1200"/>
              <a:buFont typeface="Arial"/>
              <a:buNone/>
              <a:defRPr sz="1200"/>
            </a:lvl3pPr>
            <a:lvl4pPr marL="1828800" lvl="3" indent="-228600" algn="l">
              <a:spcBef>
                <a:spcPts val="200"/>
              </a:spcBef>
              <a:spcAft>
                <a:spcPts val="0"/>
              </a:spcAft>
              <a:buClr>
                <a:srgbClr val="000000"/>
              </a:buClr>
              <a:buSzPts val="1000"/>
              <a:buFont typeface="Arial"/>
              <a:buNone/>
              <a:defRPr sz="1000"/>
            </a:lvl4pPr>
            <a:lvl5pPr marL="2286000" lvl="4" indent="-228600" algn="l">
              <a:spcBef>
                <a:spcPts val="200"/>
              </a:spcBef>
              <a:spcAft>
                <a:spcPts val="0"/>
              </a:spcAft>
              <a:buClr>
                <a:srgbClr val="000000"/>
              </a:buClr>
              <a:buSzPts val="1000"/>
              <a:buFont typeface="Arial"/>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10"/>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
        <p:cNvGrpSpPr/>
        <p:nvPr/>
      </p:nvGrpSpPr>
      <p:grpSpPr>
        <a:xfrm>
          <a:off x="0" y="0"/>
          <a:ext cx="0" cy="0"/>
          <a:chOff x="0" y="0"/>
          <a:chExt cx="0" cy="0"/>
        </a:xfrm>
      </p:grpSpPr>
      <p:sp>
        <p:nvSpPr>
          <p:cNvPr id="75" name="Google Shape;75;p11"/>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a:off x="1116012" y="409575"/>
            <a:ext cx="7559675" cy="581025"/>
          </a:xfrm>
          <a:prstGeom prst="rect">
            <a:avLst/>
          </a:prstGeom>
          <a:noFill/>
          <a:ln>
            <a:noFill/>
          </a:ln>
        </p:spPr>
        <p:txBody>
          <a:bodyPr spcFirstLastPara="1" wrap="square" lIns="91425" tIns="45700" rIns="91425" bIns="45700" anchor="t"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2"/>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12"/>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lvl="0" algn="l">
              <a:lnSpc>
                <a:spcPct val="100000"/>
              </a:lnSpc>
              <a:spcBef>
                <a:spcPts val="0"/>
              </a:spcBef>
              <a:spcAft>
                <a:spcPts val="0"/>
              </a:spcAft>
              <a:buSzPts val="1400"/>
              <a:buNone/>
              <a:defRPr sz="11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2"/>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0" y="6096000"/>
            <a:ext cx="9144000" cy="762000"/>
            <a:chOff x="0" y="3840"/>
            <a:chExt cx="5760" cy="480"/>
          </a:xfrm>
        </p:grpSpPr>
        <p:sp>
          <p:nvSpPr>
            <p:cNvPr id="11" name="Google Shape;11;p1"/>
            <p:cNvSpPr txBox="1"/>
            <p:nvPr/>
          </p:nvSpPr>
          <p:spPr>
            <a:xfrm>
              <a:off x="0" y="3984"/>
              <a:ext cx="5760" cy="336"/>
            </a:xfrm>
            <a:prstGeom prst="rect">
              <a:avLst/>
            </a:prstGeom>
            <a:solidFill>
              <a:srgbClr val="8224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900" b="0" i="0" u="none">
                <a:solidFill>
                  <a:schemeClr val="lt1"/>
                </a:solidFill>
                <a:latin typeface="Arial"/>
                <a:ea typeface="Arial"/>
                <a:cs typeface="Arial"/>
                <a:sym typeface="Arial"/>
              </a:endParaRPr>
            </a:p>
          </p:txBody>
        </p:sp>
        <p:sp>
          <p:nvSpPr>
            <p:cNvPr id="12" name="Google Shape;12;p1"/>
            <p:cNvSpPr txBox="1"/>
            <p:nvPr/>
          </p:nvSpPr>
          <p:spPr>
            <a:xfrm>
              <a:off x="768" y="3840"/>
              <a:ext cx="4992" cy="480"/>
            </a:xfrm>
            <a:prstGeom prst="rect">
              <a:avLst/>
            </a:prstGeom>
            <a:solidFill>
              <a:srgbClr val="822433"/>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900" b="0" i="0" u="none">
                <a:solidFill>
                  <a:schemeClr val="lt1"/>
                </a:solidFill>
                <a:latin typeface="Arial"/>
                <a:ea typeface="Arial"/>
                <a:cs typeface="Arial"/>
                <a:sym typeface="Arial"/>
              </a:endParaRPr>
            </a:p>
          </p:txBody>
        </p:sp>
      </p:grpSp>
      <p:sp>
        <p:nvSpPr>
          <p:cNvPr id="13" name="Google Shape;13;p1"/>
          <p:cNvSpPr txBox="1">
            <a:spLocks noGrp="1"/>
          </p:cNvSpPr>
          <p:nvPr>
            <p:ph type="title"/>
          </p:nvPr>
        </p:nvSpPr>
        <p:spPr>
          <a:xfrm>
            <a:off x="1116012" y="409575"/>
            <a:ext cx="7559675" cy="5810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2400" b="1" i="0" u="none" strike="noStrike" cap="none">
                <a:solidFill>
                  <a:srgbClr val="822433"/>
                </a:solidFill>
                <a:latin typeface="Arial"/>
                <a:ea typeface="Arial"/>
                <a:cs typeface="Arial"/>
                <a:sym typeface="Arial"/>
              </a:defRPr>
            </a:lvl1pPr>
            <a:lvl2pPr marR="0" lvl="1" algn="l" rtl="0">
              <a:spcBef>
                <a:spcPts val="0"/>
              </a:spcBef>
              <a:spcAft>
                <a:spcPts val="0"/>
              </a:spcAft>
              <a:buSzPts val="1400"/>
              <a:buNone/>
              <a:defRPr sz="2400" b="1" i="0" u="none" strike="noStrike" cap="none">
                <a:solidFill>
                  <a:srgbClr val="822433"/>
                </a:solidFill>
                <a:latin typeface="Arial"/>
                <a:ea typeface="Arial"/>
                <a:cs typeface="Arial"/>
                <a:sym typeface="Arial"/>
              </a:defRPr>
            </a:lvl2pPr>
            <a:lvl3pPr marR="0" lvl="2" algn="l" rtl="0">
              <a:spcBef>
                <a:spcPts val="0"/>
              </a:spcBef>
              <a:spcAft>
                <a:spcPts val="0"/>
              </a:spcAft>
              <a:buSzPts val="1400"/>
              <a:buNone/>
              <a:defRPr sz="2400" b="1" i="0" u="none" strike="noStrike" cap="none">
                <a:solidFill>
                  <a:srgbClr val="822433"/>
                </a:solidFill>
                <a:latin typeface="Arial"/>
                <a:ea typeface="Arial"/>
                <a:cs typeface="Arial"/>
                <a:sym typeface="Arial"/>
              </a:defRPr>
            </a:lvl3pPr>
            <a:lvl4pPr marR="0" lvl="3" algn="l" rtl="0">
              <a:spcBef>
                <a:spcPts val="0"/>
              </a:spcBef>
              <a:spcAft>
                <a:spcPts val="0"/>
              </a:spcAft>
              <a:buSzPts val="1400"/>
              <a:buNone/>
              <a:defRPr sz="2400" b="1" i="0" u="none" strike="noStrike" cap="none">
                <a:solidFill>
                  <a:srgbClr val="822433"/>
                </a:solidFill>
                <a:latin typeface="Arial"/>
                <a:ea typeface="Arial"/>
                <a:cs typeface="Arial"/>
                <a:sym typeface="Arial"/>
              </a:defRPr>
            </a:lvl4pPr>
            <a:lvl5pPr marR="0" lvl="4" algn="l" rtl="0">
              <a:spcBef>
                <a:spcPts val="0"/>
              </a:spcBef>
              <a:spcAft>
                <a:spcPts val="0"/>
              </a:spcAft>
              <a:buSzPts val="1400"/>
              <a:buNone/>
              <a:defRPr sz="2400" b="1" i="0" u="none" strike="noStrike" cap="none">
                <a:solidFill>
                  <a:srgbClr val="822433"/>
                </a:solidFill>
                <a:latin typeface="Arial"/>
                <a:ea typeface="Arial"/>
                <a:cs typeface="Arial"/>
                <a:sym typeface="Arial"/>
              </a:defRPr>
            </a:lvl5pPr>
            <a:lvl6pPr marR="0" lvl="5" algn="l" rtl="0">
              <a:spcBef>
                <a:spcPts val="0"/>
              </a:spcBef>
              <a:spcAft>
                <a:spcPts val="0"/>
              </a:spcAft>
              <a:buSzPts val="1400"/>
              <a:buNone/>
              <a:defRPr sz="2400" b="1" i="0" u="none" strike="noStrike" cap="none">
                <a:solidFill>
                  <a:srgbClr val="822433"/>
                </a:solidFill>
                <a:latin typeface="Arial"/>
                <a:ea typeface="Arial"/>
                <a:cs typeface="Arial"/>
                <a:sym typeface="Arial"/>
              </a:defRPr>
            </a:lvl6pPr>
            <a:lvl7pPr marR="0" lvl="6" algn="l" rtl="0">
              <a:spcBef>
                <a:spcPts val="0"/>
              </a:spcBef>
              <a:spcAft>
                <a:spcPts val="0"/>
              </a:spcAft>
              <a:buSzPts val="1400"/>
              <a:buNone/>
              <a:defRPr sz="2400" b="1" i="0" u="none" strike="noStrike" cap="none">
                <a:solidFill>
                  <a:srgbClr val="822433"/>
                </a:solidFill>
                <a:latin typeface="Arial"/>
                <a:ea typeface="Arial"/>
                <a:cs typeface="Arial"/>
                <a:sym typeface="Arial"/>
              </a:defRPr>
            </a:lvl7pPr>
            <a:lvl8pPr marR="0" lvl="7" algn="l" rtl="0">
              <a:spcBef>
                <a:spcPts val="0"/>
              </a:spcBef>
              <a:spcAft>
                <a:spcPts val="0"/>
              </a:spcAft>
              <a:buSzPts val="1400"/>
              <a:buNone/>
              <a:defRPr sz="2400" b="1" i="0" u="none" strike="noStrike" cap="none">
                <a:solidFill>
                  <a:srgbClr val="822433"/>
                </a:solidFill>
                <a:latin typeface="Arial"/>
                <a:ea typeface="Arial"/>
                <a:cs typeface="Arial"/>
                <a:sym typeface="Arial"/>
              </a:defRPr>
            </a:lvl8pPr>
            <a:lvl9pPr marR="0" lvl="8" algn="l" rtl="0">
              <a:spcBef>
                <a:spcPts val="0"/>
              </a:spcBef>
              <a:spcAft>
                <a:spcPts val="0"/>
              </a:spcAft>
              <a:buSzPts val="1400"/>
              <a:buNone/>
              <a:defRPr sz="2400" b="1" i="0" u="none" strike="noStrike" cap="none">
                <a:solidFill>
                  <a:srgbClr val="822433"/>
                </a:solidFill>
                <a:latin typeface="Arial"/>
                <a:ea typeface="Arial"/>
                <a:cs typeface="Arial"/>
                <a:sym typeface="Arial"/>
              </a:defRPr>
            </a:lvl9pPr>
          </a:lstStyle>
          <a:p>
            <a:endParaRPr/>
          </a:p>
        </p:txBody>
      </p:sp>
      <p:sp>
        <p:nvSpPr>
          <p:cNvPr id="14" name="Google Shape;14;p1"/>
          <p:cNvSpPr txBox="1">
            <a:spLocks noGrp="1"/>
          </p:cNvSpPr>
          <p:nvPr>
            <p:ph type="body" idx="1"/>
          </p:nvPr>
        </p:nvSpPr>
        <p:spPr>
          <a:xfrm>
            <a:off x="1116012" y="1752600"/>
            <a:ext cx="7559675" cy="4114800"/>
          </a:xfrm>
          <a:prstGeom prst="rect">
            <a:avLst/>
          </a:prstGeom>
          <a:noFill/>
          <a:ln>
            <a:noFill/>
          </a:ln>
        </p:spPr>
        <p:txBody>
          <a:bodyPr spcFirstLastPara="1" wrap="square" lIns="91425" tIns="45700" rIns="91425" bIns="45700" anchor="t" anchorCtr="0">
            <a:noAutofit/>
          </a:bodyPr>
          <a:lstStyle>
            <a:lvl1pPr marL="457200" marR="0" lvl="0" indent="-381000" algn="l" rtl="0">
              <a:spcBef>
                <a:spcPts val="480"/>
              </a:spcBef>
              <a:spcAft>
                <a:spcPts val="0"/>
              </a:spcAft>
              <a:buClr>
                <a:srgbClr val="822433"/>
              </a:buClr>
              <a:buSzPts val="2400"/>
              <a:buFont typeface="Arial"/>
              <a:buChar char="•"/>
              <a:defRPr sz="2400" b="0" i="0" u="none" strike="noStrike" cap="none">
                <a:solidFill>
                  <a:srgbClr val="000000"/>
                </a:solidFill>
                <a:latin typeface="Arial"/>
                <a:ea typeface="Arial"/>
                <a:cs typeface="Arial"/>
                <a:sym typeface="Arial"/>
              </a:defRPr>
            </a:lvl1pPr>
            <a:lvl2pPr marL="914400" marR="0" lvl="1" indent="-355600" algn="l" rtl="0">
              <a:spcBef>
                <a:spcPts val="400"/>
              </a:spcBef>
              <a:spcAft>
                <a:spcPts val="0"/>
              </a:spcAft>
              <a:buClr>
                <a:srgbClr val="000000"/>
              </a:buClr>
              <a:buSzPts val="2000"/>
              <a:buFont typeface="Arial"/>
              <a:buChar char="–"/>
              <a:defRPr sz="2000" b="0" i="0" u="none" strike="noStrike" cap="none">
                <a:solidFill>
                  <a:srgbClr val="000000"/>
                </a:solidFill>
                <a:latin typeface="Arial"/>
                <a:ea typeface="Arial"/>
                <a:cs typeface="Arial"/>
                <a:sym typeface="Arial"/>
              </a:defRPr>
            </a:lvl2pPr>
            <a:lvl3pPr marL="1371600" marR="0" lvl="2" indent="-330200" algn="l" rtl="0">
              <a:spcBef>
                <a:spcPts val="320"/>
              </a:spcBef>
              <a:spcAft>
                <a:spcPts val="0"/>
              </a:spcAft>
              <a:buClr>
                <a:srgbClr val="000000"/>
              </a:buClr>
              <a:buSzPts val="1600"/>
              <a:buFont typeface="Arial"/>
              <a:buChar char="•"/>
              <a:defRPr sz="1600" b="0" i="0" u="none" strike="noStrike" cap="none">
                <a:solidFill>
                  <a:srgbClr val="000000"/>
                </a:solidFill>
                <a:latin typeface="Arial"/>
                <a:ea typeface="Arial"/>
                <a:cs typeface="Arial"/>
                <a:sym typeface="Arial"/>
              </a:defRPr>
            </a:lvl3pPr>
            <a:lvl4pPr marL="1828800" marR="0" lvl="3" indent="-317500" algn="l" rtl="0">
              <a:spcBef>
                <a:spcPts val="28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04800" algn="l" rtl="0">
              <a:spcBef>
                <a:spcPts val="240"/>
              </a:spcBef>
              <a:spcAft>
                <a:spcPts val="0"/>
              </a:spcAft>
              <a:buClr>
                <a:srgbClr val="000000"/>
              </a:buClr>
              <a:buSzPts val="1200"/>
              <a:buFont typeface="Arial"/>
              <a:buChar char="»"/>
              <a:defRPr sz="12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5" name="Google Shape;15;p1"/>
          <p:cNvSpPr txBox="1">
            <a:spLocks noGrp="1"/>
          </p:cNvSpPr>
          <p:nvPr>
            <p:ph type="dt" idx="10"/>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SzPts val="1400"/>
              <a:buNone/>
              <a:defRPr sz="11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9pPr>
          </a:lstStyle>
          <a:p>
            <a:endParaRPr/>
          </a:p>
        </p:txBody>
      </p:sp>
      <p:sp>
        <p:nvSpPr>
          <p:cNvPr id="16" name="Google Shape;16;p1"/>
          <p:cNvSpPr txBox="1">
            <a:spLocks noGrp="1"/>
          </p:cNvSpPr>
          <p:nvPr>
            <p:ph type="ftr" idx="1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SzPts val="1400"/>
              <a:buNone/>
              <a:defRPr sz="1100" b="0" i="0" u="none">
                <a:solidFill>
                  <a:schemeClr val="lt1"/>
                </a:solidFill>
                <a:latin typeface="Arial"/>
                <a:ea typeface="Arial"/>
                <a:cs typeface="Arial"/>
                <a:sym typeface="Arial"/>
              </a:defRPr>
            </a:lvl1pPr>
            <a:lvl2pPr marR="0" lvl="1"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SzPts val="1400"/>
              <a:buNone/>
              <a:defRPr sz="900" b="0" i="0" u="none" strike="noStrike" cap="none">
                <a:solidFill>
                  <a:schemeClr val="lt1"/>
                </a:solidFill>
                <a:latin typeface="Arial"/>
                <a:ea typeface="Arial"/>
                <a:cs typeface="Arial"/>
                <a:sym typeface="Arial"/>
              </a:defRPr>
            </a:lvl9pPr>
          </a:lstStyle>
          <a:p>
            <a:endParaRPr/>
          </a:p>
        </p:txBody>
      </p:sp>
      <p:sp>
        <p:nvSpPr>
          <p:cNvPr id="17" name="Google Shape;17;p1"/>
          <p:cNvSpPr txBox="1">
            <a:spLocks noGrp="1"/>
          </p:cNvSpPr>
          <p:nvPr>
            <p:ph type="sldNum" idx="12"/>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lvl1pPr marL="0" marR="0" lvl="0" indent="0" algn="r" rtl="0">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1pPr>
            <a:lvl2pPr marL="0" marR="0" lvl="1" indent="0" algn="r" rtl="0">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2pPr>
            <a:lvl3pPr marL="0" marR="0" lvl="2" indent="0" algn="r" rtl="0">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3pPr>
            <a:lvl4pPr marL="0" marR="0" lvl="3" indent="0" algn="r" rtl="0">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4pPr>
            <a:lvl5pPr marL="0" marR="0" lvl="4" indent="0" algn="r" rtl="0">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5pPr>
            <a:lvl6pPr marL="0" marR="0" lvl="5" indent="0" algn="r" rtl="0">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6pPr>
            <a:lvl7pPr marL="0" marR="0" lvl="6" indent="0" algn="r" rtl="0">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7pPr>
            <a:lvl8pPr marL="0" marR="0" lvl="7" indent="0" algn="r" rtl="0">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8pPr>
            <a:lvl9pPr marL="0" marR="0" lvl="8" indent="0" algn="r" rtl="0">
              <a:lnSpc>
                <a:spcPct val="100000"/>
              </a:lnSpc>
              <a:spcBef>
                <a:spcPts val="0"/>
              </a:spcBef>
              <a:spcAft>
                <a:spcPts val="0"/>
              </a:spcAft>
              <a:buClr>
                <a:schemeClr val="lt1"/>
              </a:buClr>
              <a:buSzPts val="1100"/>
              <a:buFont typeface="Arial"/>
              <a:buNone/>
              <a:defRPr sz="1100" b="0" i="0" u="none">
                <a:solidFill>
                  <a:schemeClr val="lt1"/>
                </a:solidFill>
                <a:latin typeface="Arial"/>
                <a:ea typeface="Arial"/>
                <a:cs typeface="Arial"/>
                <a:sym typeface="Arial"/>
              </a:defRPr>
            </a:lvl9pPr>
          </a:lstStyle>
          <a:p>
            <a:pPr marL="0" lvl="0" indent="0" algn="r" rtl="0">
              <a:spcBef>
                <a:spcPts val="0"/>
              </a:spcBef>
              <a:spcAft>
                <a:spcPts val="0"/>
              </a:spcAft>
              <a:buNone/>
            </a:pPr>
            <a:r>
              <a:rPr lang="en-GB"/>
              <a:t>Pagina </a:t>
            </a:r>
            <a:fld id="{00000000-1234-1234-1234-123412341234}" type="slidenum">
              <a:rPr lang="en-GB"/>
              <a:t>‹N›</a:t>
            </a:fld>
            <a:endParaRPr sz="1400">
              <a:solidFill>
                <a:srgbClr val="000000"/>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0.png"/><Relationship Id="rId7" Type="http://schemas.openxmlformats.org/officeDocument/2006/relationships/image" Target="../media/image15.png"/><Relationship Id="rId12"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7.png"/><Relationship Id="rId5" Type="http://schemas.openxmlformats.org/officeDocument/2006/relationships/image" Target="../media/image32.png"/><Relationship Id="rId10" Type="http://schemas.openxmlformats.org/officeDocument/2006/relationships/image" Target="../media/image6.png"/><Relationship Id="rId4" Type="http://schemas.openxmlformats.org/officeDocument/2006/relationships/image" Target="../media/image31.png"/><Relationship Id="rId9"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20.png"/><Relationship Id="rId11" Type="http://schemas.openxmlformats.org/officeDocument/2006/relationships/image" Target="../media/image46.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8" Type="http://schemas.openxmlformats.org/officeDocument/2006/relationships/image" Target="../media/image23.gif"/><Relationship Id="rId3" Type="http://schemas.openxmlformats.org/officeDocument/2006/relationships/image" Target="../media/image48.png"/><Relationship Id="rId7" Type="http://schemas.openxmlformats.org/officeDocument/2006/relationships/image" Target="../media/image22.gif"/><Relationship Id="rId2" Type="http://schemas.openxmlformats.org/officeDocument/2006/relationships/image" Target="../media/image47.png"/><Relationship Id="rId1" Type="http://schemas.openxmlformats.org/officeDocument/2006/relationships/slideLayout" Target="../slideLayouts/slideLayout3.xml"/><Relationship Id="rId6" Type="http://schemas.openxmlformats.org/officeDocument/2006/relationships/image" Target="../media/image21.gif"/><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18" Type="http://schemas.openxmlformats.org/officeDocument/2006/relationships/image" Target="../media/image70.png"/><Relationship Id="rId3" Type="http://schemas.openxmlformats.org/officeDocument/2006/relationships/image" Target="../media/image55.png"/><Relationship Id="rId21" Type="http://schemas.openxmlformats.org/officeDocument/2006/relationships/image" Target="../media/image73.png"/><Relationship Id="rId7" Type="http://schemas.openxmlformats.org/officeDocument/2006/relationships/image" Target="../media/image59.png"/><Relationship Id="rId12" Type="http://schemas.openxmlformats.org/officeDocument/2006/relationships/image" Target="../media/image64.pn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3.xml"/><Relationship Id="rId6" Type="http://schemas.openxmlformats.org/officeDocument/2006/relationships/image" Target="../media/image200.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1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90.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0.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3.png"/><Relationship Id="rId1" Type="http://schemas.openxmlformats.org/officeDocument/2006/relationships/slideLayout" Target="../slideLayouts/slideLayout3.xml"/><Relationship Id="rId5" Type="http://schemas.openxmlformats.org/officeDocument/2006/relationships/image" Target="../media/image86.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png"/><Relationship Id="rId1" Type="http://schemas.openxmlformats.org/officeDocument/2006/relationships/slideLayout" Target="../slideLayouts/slideLayout3.xml"/><Relationship Id="rId4" Type="http://schemas.openxmlformats.org/officeDocument/2006/relationships/image" Target="../media/image8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hyperlink" Target="https://www.researchgate.net/publication/323887316_Application_Optimal_Control_for_a_Problem_Aircraft_Flight" TargetMode="External"/><Relationship Id="rId2" Type="http://schemas.openxmlformats.org/officeDocument/2006/relationships/hyperlink" Target="http://www.ijareeie.com/upload/2019/june/4_Comparison.pdf" TargetMode="External"/><Relationship Id="rId1" Type="http://schemas.openxmlformats.org/officeDocument/2006/relationships/slideLayout" Target="../slideLayouts/slideLayout3.xml"/><Relationship Id="rId4" Type="http://schemas.openxmlformats.org/officeDocument/2006/relationships/hyperlink" Target="https://users.encs.concordia.ca/~ymzhang/courses/MECH480-6091/CourseProjects&amp;Labs/MECH6091/F2011/MECH6091_Presentation_Group2.pdf"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7.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png"/><Relationship Id="rId7"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100.png"/><Relationship Id="rId4" Type="http://schemas.openxmlformats.org/officeDocument/2006/relationships/image" Target="../media/image91.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0.png"/><Relationship Id="rId7"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0.png"/><Relationship Id="rId4" Type="http://schemas.openxmlformats.org/officeDocument/2006/relationships/image" Target="../media/image15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lt1"/>
        </a:solidFill>
        <a:effectLst/>
      </p:bgPr>
    </p:bg>
    <p:spTree>
      <p:nvGrpSpPr>
        <p:cNvPr id="1" name="Shape 109"/>
        <p:cNvGrpSpPr/>
        <p:nvPr/>
      </p:nvGrpSpPr>
      <p:grpSpPr>
        <a:xfrm>
          <a:off x="0" y="0"/>
          <a:ext cx="0" cy="0"/>
          <a:chOff x="0" y="0"/>
          <a:chExt cx="0" cy="0"/>
        </a:xfrm>
      </p:grpSpPr>
      <p:sp>
        <p:nvSpPr>
          <p:cNvPr id="110" name="Google Shape;110;p16"/>
          <p:cNvSpPr txBox="1">
            <a:spLocks noGrp="1"/>
          </p:cNvSpPr>
          <p:nvPr>
            <p:ph type="subTitle" idx="1"/>
          </p:nvPr>
        </p:nvSpPr>
        <p:spPr>
          <a:xfrm>
            <a:off x="2243137" y="795337"/>
            <a:ext cx="6138862" cy="6858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SzPts val="2400"/>
              <a:buFont typeface="Arial"/>
              <a:buNone/>
            </a:pPr>
            <a:endParaRPr sz="2400"/>
          </a:p>
        </p:txBody>
      </p:sp>
      <p:grpSp>
        <p:nvGrpSpPr>
          <p:cNvPr id="111" name="Google Shape;111;p16"/>
          <p:cNvGrpSpPr/>
          <p:nvPr/>
        </p:nvGrpSpPr>
        <p:grpSpPr>
          <a:xfrm>
            <a:off x="-9525" y="0"/>
            <a:ext cx="9153525" cy="6858000"/>
            <a:chOff x="-6" y="0"/>
            <a:chExt cx="5766" cy="4320"/>
          </a:xfrm>
        </p:grpSpPr>
        <p:sp>
          <p:nvSpPr>
            <p:cNvPr id="112" name="Google Shape;112;p16"/>
            <p:cNvSpPr txBox="1"/>
            <p:nvPr/>
          </p:nvSpPr>
          <p:spPr>
            <a:xfrm>
              <a:off x="-6" y="0"/>
              <a:ext cx="5760" cy="2160"/>
            </a:xfrm>
            <a:prstGeom prst="rect">
              <a:avLst/>
            </a:prstGeom>
            <a:solidFill>
              <a:srgbClr val="C0CED9"/>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900" b="0" i="0" u="none">
                <a:solidFill>
                  <a:schemeClr val="lt1"/>
                </a:solidFill>
                <a:latin typeface="Arial"/>
                <a:ea typeface="Arial"/>
                <a:cs typeface="Arial"/>
                <a:sym typeface="Arial"/>
              </a:endParaRPr>
            </a:p>
          </p:txBody>
        </p:sp>
        <p:pic>
          <p:nvPicPr>
            <p:cNvPr id="113" name="Google Shape;113;p16"/>
            <p:cNvPicPr preferRelativeResize="0"/>
            <p:nvPr/>
          </p:nvPicPr>
          <p:blipFill rotWithShape="1">
            <a:blip r:embed="rId3">
              <a:alphaModFix/>
            </a:blip>
            <a:srcRect/>
            <a:stretch/>
          </p:blipFill>
          <p:spPr>
            <a:xfrm>
              <a:off x="0" y="1728"/>
              <a:ext cx="5760" cy="2592"/>
            </a:xfrm>
            <a:prstGeom prst="rect">
              <a:avLst/>
            </a:prstGeom>
            <a:noFill/>
            <a:ln>
              <a:noFill/>
            </a:ln>
          </p:spPr>
        </p:pic>
      </p:grpSp>
      <p:sp>
        <p:nvSpPr>
          <p:cNvPr id="114" name="Google Shape;114;p16"/>
          <p:cNvSpPr txBox="1">
            <a:spLocks noGrp="1"/>
          </p:cNvSpPr>
          <p:nvPr>
            <p:ph type="ctrTitle"/>
          </p:nvPr>
        </p:nvSpPr>
        <p:spPr>
          <a:xfrm>
            <a:off x="571500" y="650200"/>
            <a:ext cx="8301900" cy="1650900"/>
          </a:xfrm>
          <a:prstGeom prst="rect">
            <a:avLst/>
          </a:prstGeom>
          <a:noFill/>
          <a:ln>
            <a:noFill/>
          </a:ln>
        </p:spPr>
        <p:txBody>
          <a:bodyPr spcFirstLastPara="1" wrap="square" lIns="91425" tIns="45700" rIns="91425" bIns="45700" anchor="t" anchorCtr="0">
            <a:noAutofit/>
          </a:bodyPr>
          <a:lstStyle/>
          <a:p>
            <a:pPr marL="0" marR="0">
              <a:spcBef>
                <a:spcPts val="0"/>
              </a:spcBef>
              <a:spcAft>
                <a:spcPts val="1400"/>
              </a:spcAft>
            </a:pPr>
            <a:r>
              <a:rPr lang="en-US" sz="3600" dirty="0">
                <a:effectLst/>
                <a:latin typeface="Times New Roman" panose="02020603050405020304" pitchFamily="18" charset="0"/>
                <a:ea typeface="Times New Roman" panose="02020603050405020304" pitchFamily="18" charset="0"/>
              </a:rPr>
              <a:t>Two Objective Optimization of Longitudinal Navigation Along the Minimum Time curve </a:t>
            </a:r>
            <a:br>
              <a:rPr lang="it-IT" sz="3600" dirty="0">
                <a:effectLst/>
                <a:latin typeface="Times New Roman" panose="02020603050405020304" pitchFamily="18" charset="0"/>
                <a:ea typeface="Times New Roman" panose="02020603050405020304" pitchFamily="18" charset="0"/>
              </a:rPr>
            </a:br>
            <a:br>
              <a:rPr lang="en-US" sz="3600" dirty="0">
                <a:solidFill>
                  <a:srgbClr val="000000"/>
                </a:solidFill>
                <a:effectLst/>
                <a:latin typeface="Times New Roman" panose="02020603050405020304" pitchFamily="18" charset="0"/>
                <a:ea typeface="Times New Roman" panose="02020603050405020304" pitchFamily="18" charset="0"/>
              </a:rPr>
            </a:br>
            <a:endParaRPr sz="6600" dirty="0">
              <a:latin typeface="Times New Roman"/>
              <a:ea typeface="Times New Roman"/>
              <a:cs typeface="Times New Roman"/>
              <a:sym typeface="Times New Roman"/>
            </a:endParaRPr>
          </a:p>
        </p:txBody>
      </p:sp>
      <p:sp>
        <p:nvSpPr>
          <p:cNvPr id="115" name="Google Shape;115;p16"/>
          <p:cNvSpPr txBox="1"/>
          <p:nvPr/>
        </p:nvSpPr>
        <p:spPr>
          <a:xfrm>
            <a:off x="3537575" y="3878100"/>
            <a:ext cx="6602400" cy="275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b="1">
                <a:solidFill>
                  <a:srgbClr val="CCCCCC"/>
                </a:solidFill>
                <a:latin typeface="Times New Roman"/>
                <a:ea typeface="Times New Roman"/>
                <a:cs typeface="Times New Roman"/>
                <a:sym typeface="Times New Roman"/>
              </a:rPr>
              <a:t>                                                </a:t>
            </a:r>
            <a:br>
              <a:rPr lang="en-GB" b="1">
                <a:solidFill>
                  <a:srgbClr val="CCCCCC"/>
                </a:solidFill>
                <a:latin typeface="Times New Roman"/>
                <a:ea typeface="Times New Roman"/>
                <a:cs typeface="Times New Roman"/>
                <a:sym typeface="Times New Roman"/>
              </a:rPr>
            </a:br>
            <a:r>
              <a:rPr lang="en-GB" b="1">
                <a:solidFill>
                  <a:srgbClr val="CCCCCC"/>
                </a:solidFill>
                <a:latin typeface="Times New Roman"/>
                <a:ea typeface="Times New Roman"/>
                <a:cs typeface="Times New Roman"/>
                <a:sym typeface="Times New Roman"/>
              </a:rPr>
              <a:t>                                                    </a:t>
            </a:r>
            <a:r>
              <a:rPr lang="en-GB" b="1" u="sng">
                <a:solidFill>
                  <a:srgbClr val="CCCCCC"/>
                </a:solidFill>
                <a:latin typeface="Times New Roman"/>
                <a:ea typeface="Times New Roman"/>
                <a:cs typeface="Times New Roman"/>
                <a:sym typeface="Times New Roman"/>
              </a:rPr>
              <a:t>Presented to</a:t>
            </a:r>
            <a:br>
              <a:rPr lang="en-GB" b="1">
                <a:solidFill>
                  <a:srgbClr val="CCCCCC"/>
                </a:solidFill>
                <a:latin typeface="Times New Roman"/>
                <a:ea typeface="Times New Roman"/>
                <a:cs typeface="Times New Roman"/>
                <a:sym typeface="Times New Roman"/>
              </a:rPr>
            </a:br>
            <a:r>
              <a:rPr lang="en-GB" b="1">
                <a:solidFill>
                  <a:srgbClr val="CCCCCC"/>
                </a:solidFill>
                <a:latin typeface="Times New Roman"/>
                <a:ea typeface="Times New Roman"/>
                <a:cs typeface="Times New Roman"/>
                <a:sym typeface="Times New Roman"/>
              </a:rPr>
              <a:t>                                      </a:t>
            </a:r>
            <a:r>
              <a:rPr lang="en-GB" sz="1800" b="1">
                <a:solidFill>
                  <a:srgbClr val="CCCCCC"/>
                </a:solidFill>
                <a:latin typeface="Times New Roman"/>
                <a:ea typeface="Times New Roman"/>
                <a:cs typeface="Times New Roman"/>
                <a:sym typeface="Times New Roman"/>
              </a:rPr>
              <a:t> </a:t>
            </a:r>
            <a:r>
              <a:rPr lang="en-GB" sz="1500" b="1">
                <a:solidFill>
                  <a:srgbClr val="CCCCCC"/>
                </a:solidFill>
                <a:latin typeface="Times New Roman"/>
                <a:ea typeface="Times New Roman"/>
                <a:cs typeface="Times New Roman"/>
                <a:sym typeface="Times New Roman"/>
              </a:rPr>
              <a:t>Prof.</a:t>
            </a:r>
            <a:r>
              <a:rPr lang="en-GB" sz="1800" b="1">
                <a:solidFill>
                  <a:srgbClr val="CCCCCC"/>
                </a:solidFill>
                <a:latin typeface="Times New Roman"/>
                <a:ea typeface="Times New Roman"/>
                <a:cs typeface="Times New Roman"/>
                <a:sym typeface="Times New Roman"/>
              </a:rPr>
              <a:t> Daniela Iacoviello   </a:t>
            </a:r>
            <a:r>
              <a:rPr lang="en-GB" sz="1600" b="1">
                <a:solidFill>
                  <a:srgbClr val="CCCCCC"/>
                </a:solidFill>
                <a:latin typeface="Times New Roman"/>
                <a:ea typeface="Times New Roman"/>
                <a:cs typeface="Times New Roman"/>
                <a:sym typeface="Times New Roman"/>
              </a:rPr>
              <a:t>                                                 </a:t>
            </a:r>
            <a:br>
              <a:rPr lang="en-GB" sz="1600" b="1">
                <a:solidFill>
                  <a:srgbClr val="CCCCCC"/>
                </a:solidFill>
                <a:latin typeface="Times New Roman"/>
                <a:ea typeface="Times New Roman"/>
                <a:cs typeface="Times New Roman"/>
                <a:sym typeface="Times New Roman"/>
              </a:rPr>
            </a:br>
            <a:r>
              <a:rPr lang="en-GB" sz="1600" b="1">
                <a:solidFill>
                  <a:srgbClr val="CCCCCC"/>
                </a:solidFill>
                <a:latin typeface="Times New Roman"/>
                <a:ea typeface="Times New Roman"/>
                <a:cs typeface="Times New Roman"/>
                <a:sym typeface="Times New Roman"/>
              </a:rPr>
              <a:t>          </a:t>
            </a:r>
            <a:r>
              <a:rPr lang="en-GB" b="1">
                <a:solidFill>
                  <a:srgbClr val="CCCCCC"/>
                </a:solidFill>
                <a:latin typeface="Times New Roman"/>
                <a:ea typeface="Times New Roman"/>
                <a:cs typeface="Times New Roman"/>
                <a:sym typeface="Times New Roman"/>
              </a:rPr>
              <a:t>                                           </a:t>
            </a:r>
            <a:endParaRPr b="1">
              <a:solidFill>
                <a:srgbClr val="CCCCCC"/>
              </a:solidFill>
              <a:latin typeface="Times New Roman"/>
              <a:ea typeface="Times New Roman"/>
              <a:cs typeface="Times New Roman"/>
              <a:sym typeface="Times New Roman"/>
            </a:endParaRPr>
          </a:p>
          <a:p>
            <a:pPr marL="0" lvl="0" indent="0" algn="l" rtl="0">
              <a:spcBef>
                <a:spcPts val="0"/>
              </a:spcBef>
              <a:spcAft>
                <a:spcPts val="0"/>
              </a:spcAft>
              <a:buNone/>
            </a:pPr>
            <a:r>
              <a:rPr lang="en-GB" b="1">
                <a:solidFill>
                  <a:srgbClr val="CCCCCC"/>
                </a:solidFill>
                <a:latin typeface="Times New Roman"/>
                <a:ea typeface="Times New Roman"/>
                <a:cs typeface="Times New Roman"/>
                <a:sym typeface="Times New Roman"/>
              </a:rPr>
              <a:t>                                                       </a:t>
            </a:r>
            <a:r>
              <a:rPr lang="en-GB" b="1" u="sng">
                <a:solidFill>
                  <a:srgbClr val="CCCCCC"/>
                </a:solidFill>
                <a:latin typeface="Times New Roman"/>
                <a:ea typeface="Times New Roman"/>
                <a:cs typeface="Times New Roman"/>
                <a:sym typeface="Times New Roman"/>
              </a:rPr>
              <a:t>Done by </a:t>
            </a:r>
            <a:r>
              <a:rPr lang="en-GB" b="1">
                <a:solidFill>
                  <a:srgbClr val="CCCCCC"/>
                </a:solidFill>
                <a:latin typeface="Times New Roman"/>
                <a:ea typeface="Times New Roman"/>
                <a:cs typeface="Times New Roman"/>
                <a:sym typeface="Times New Roman"/>
              </a:rPr>
              <a:t> </a:t>
            </a:r>
            <a:endParaRPr b="1">
              <a:solidFill>
                <a:srgbClr val="CCCCCC"/>
              </a:solidFill>
              <a:latin typeface="Times New Roman"/>
              <a:ea typeface="Times New Roman"/>
              <a:cs typeface="Times New Roman"/>
              <a:sym typeface="Times New Roman"/>
            </a:endParaRPr>
          </a:p>
          <a:p>
            <a:pPr marL="0" lvl="0" indent="0" algn="l" rtl="0">
              <a:spcBef>
                <a:spcPts val="0"/>
              </a:spcBef>
              <a:spcAft>
                <a:spcPts val="0"/>
              </a:spcAft>
              <a:buNone/>
            </a:pPr>
            <a:r>
              <a:rPr lang="en-GB" b="1">
                <a:solidFill>
                  <a:srgbClr val="CCCCCC"/>
                </a:solidFill>
                <a:latin typeface="Times New Roman"/>
                <a:ea typeface="Times New Roman"/>
                <a:cs typeface="Times New Roman"/>
                <a:sym typeface="Times New Roman"/>
              </a:rPr>
              <a:t>                                                     Luca Tirel</a:t>
            </a:r>
            <a:br>
              <a:rPr lang="en-GB" b="1">
                <a:solidFill>
                  <a:srgbClr val="CCCCCC"/>
                </a:solidFill>
                <a:latin typeface="Times New Roman"/>
                <a:ea typeface="Times New Roman"/>
                <a:cs typeface="Times New Roman"/>
                <a:sym typeface="Times New Roman"/>
              </a:rPr>
            </a:br>
            <a:r>
              <a:rPr lang="en-GB" b="1">
                <a:solidFill>
                  <a:srgbClr val="CCCCCC"/>
                </a:solidFill>
                <a:latin typeface="Times New Roman"/>
                <a:ea typeface="Times New Roman"/>
                <a:cs typeface="Times New Roman"/>
                <a:sym typeface="Times New Roman"/>
              </a:rPr>
              <a:t>                                    tirel.1702631@studenti.uniroma1.it</a:t>
            </a:r>
            <a:br>
              <a:rPr lang="en-GB" b="1">
                <a:solidFill>
                  <a:srgbClr val="CCCCCC"/>
                </a:solidFill>
                <a:latin typeface="Times New Roman"/>
                <a:ea typeface="Times New Roman"/>
                <a:cs typeface="Times New Roman"/>
                <a:sym typeface="Times New Roman"/>
              </a:rPr>
            </a:br>
            <a:br>
              <a:rPr lang="en-GB" b="1">
                <a:solidFill>
                  <a:srgbClr val="CCCCCC"/>
                </a:solidFill>
                <a:latin typeface="Times New Roman"/>
                <a:ea typeface="Times New Roman"/>
                <a:cs typeface="Times New Roman"/>
                <a:sym typeface="Times New Roman"/>
              </a:rPr>
            </a:br>
            <a:r>
              <a:rPr lang="en-GB" b="1">
                <a:solidFill>
                  <a:srgbClr val="CCCCCC"/>
                </a:solidFill>
                <a:latin typeface="Times New Roman"/>
                <a:ea typeface="Times New Roman"/>
                <a:cs typeface="Times New Roman"/>
                <a:sym typeface="Times New Roman"/>
              </a:rPr>
              <a:t>                                       Ali Mohamed Ali Hassan Ali</a:t>
            </a:r>
            <a:br>
              <a:rPr lang="en-GB" b="1">
                <a:solidFill>
                  <a:srgbClr val="CCCCCC"/>
                </a:solidFill>
                <a:latin typeface="Times New Roman"/>
                <a:ea typeface="Times New Roman"/>
                <a:cs typeface="Times New Roman"/>
                <a:sym typeface="Times New Roman"/>
              </a:rPr>
            </a:br>
            <a:r>
              <a:rPr lang="en-GB" b="1">
                <a:solidFill>
                  <a:srgbClr val="CCCCCC"/>
                </a:solidFill>
                <a:latin typeface="Times New Roman"/>
                <a:ea typeface="Times New Roman"/>
                <a:cs typeface="Times New Roman"/>
                <a:sym typeface="Times New Roman"/>
              </a:rPr>
              <a:t>                                   ali.1936023@studenti.uniroma1.it</a:t>
            </a:r>
            <a:endParaRPr b="1">
              <a:solidFill>
                <a:srgbClr val="CCCCCC"/>
              </a:solidFill>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5"/>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235" name="Google Shape;235;p25"/>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236" name="Google Shape;236;p25"/>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10</a:t>
            </a:fld>
            <a:endParaRPr/>
          </a:p>
        </p:txBody>
      </p:sp>
      <p:sp>
        <p:nvSpPr>
          <p:cNvPr id="237" name="Google Shape;237;p25"/>
          <p:cNvSpPr txBox="1">
            <a:spLocks noGrp="1"/>
          </p:cNvSpPr>
          <p:nvPr>
            <p:ph type="body" idx="1"/>
          </p:nvPr>
        </p:nvSpPr>
        <p:spPr>
          <a:xfrm>
            <a:off x="382500" y="641038"/>
            <a:ext cx="8734500" cy="51321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None/>
            </a:pPr>
            <a:br>
              <a:rPr lang="en-GB" sz="1200" dirty="0">
                <a:solidFill>
                  <a:srgbClr val="202122"/>
                </a:solidFill>
                <a:highlight>
                  <a:schemeClr val="lt1"/>
                </a:highlight>
              </a:rPr>
            </a:br>
            <a:r>
              <a:rPr lang="en-GB" sz="1200" dirty="0">
                <a:solidFill>
                  <a:srgbClr val="202122"/>
                </a:solidFill>
                <a:highlight>
                  <a:schemeClr val="lt1"/>
                </a:highlight>
              </a:rPr>
              <a:t>                                                                         </a:t>
            </a:r>
            <a:br>
              <a:rPr lang="en-GB" sz="1600" b="1" dirty="0">
                <a:solidFill>
                  <a:srgbClr val="202122"/>
                </a:solidFill>
                <a:highlight>
                  <a:schemeClr val="lt1"/>
                </a:highlight>
                <a:latin typeface="Times New Roman"/>
                <a:ea typeface="Times New Roman"/>
                <a:cs typeface="Times New Roman"/>
                <a:sym typeface="Times New Roman"/>
              </a:rPr>
            </a:br>
            <a:br>
              <a:rPr lang="en-GB" sz="1600" dirty="0">
                <a:solidFill>
                  <a:srgbClr val="202122"/>
                </a:solidFill>
                <a:highlight>
                  <a:schemeClr val="lt1"/>
                </a:highlight>
                <a:latin typeface="Times New Roman"/>
                <a:ea typeface="Times New Roman"/>
                <a:cs typeface="Times New Roman"/>
                <a:sym typeface="Times New Roman"/>
              </a:rPr>
            </a:br>
            <a:br>
              <a:rPr lang="en-GB" sz="1400" dirty="0">
                <a:solidFill>
                  <a:srgbClr val="202122"/>
                </a:solidFill>
                <a:highlight>
                  <a:schemeClr val="lt1"/>
                </a:highlight>
                <a:latin typeface="Times New Roman"/>
                <a:ea typeface="Times New Roman"/>
                <a:cs typeface="Times New Roman"/>
                <a:sym typeface="Times New Roman"/>
              </a:rPr>
            </a:br>
            <a:br>
              <a:rPr lang="en-GB" sz="1200" dirty="0">
                <a:solidFill>
                  <a:srgbClr val="202122"/>
                </a:solidFill>
                <a:highlight>
                  <a:schemeClr val="lt1"/>
                </a:highlight>
                <a:latin typeface="Times New Roman"/>
                <a:ea typeface="Times New Roman"/>
                <a:cs typeface="Times New Roman"/>
                <a:sym typeface="Times New Roman"/>
              </a:rPr>
            </a:br>
            <a:r>
              <a:rPr lang="en-GB" sz="1200" dirty="0">
                <a:solidFill>
                  <a:srgbClr val="202122"/>
                </a:solidFill>
                <a:highlight>
                  <a:schemeClr val="lt1"/>
                </a:highlight>
                <a:latin typeface="Times New Roman"/>
                <a:ea typeface="Times New Roman"/>
                <a:cs typeface="Times New Roman"/>
                <a:sym typeface="Times New Roman"/>
              </a:rPr>
              <a:t>          </a:t>
            </a:r>
            <a:br>
              <a:rPr lang="en-GB" sz="1200" u="sng" dirty="0">
                <a:solidFill>
                  <a:srgbClr val="202122"/>
                </a:solidFill>
                <a:highlight>
                  <a:schemeClr val="lt1"/>
                </a:highlight>
                <a:latin typeface="Times New Roman"/>
                <a:ea typeface="Times New Roman"/>
                <a:cs typeface="Times New Roman"/>
                <a:sym typeface="Times New Roman"/>
              </a:rPr>
            </a:br>
            <a:endParaRPr dirty="0"/>
          </a:p>
        </p:txBody>
      </p:sp>
      <p:sp>
        <p:nvSpPr>
          <p:cNvPr id="239" name="Google Shape;239;p25"/>
          <p:cNvSpPr txBox="1">
            <a:spLocks noGrp="1"/>
          </p:cNvSpPr>
          <p:nvPr>
            <p:ph type="title"/>
          </p:nvPr>
        </p:nvSpPr>
        <p:spPr>
          <a:xfrm>
            <a:off x="652887" y="242850"/>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latin typeface="Times New Roman"/>
                <a:ea typeface="Times New Roman"/>
                <a:cs typeface="Times New Roman"/>
                <a:sym typeface="Times New Roman"/>
              </a:rPr>
              <a:t>Zermelo’s Navigation Problem</a:t>
            </a:r>
            <a:endParaRPr dirty="0"/>
          </a:p>
        </p:txBody>
      </p:sp>
      <p:sp>
        <p:nvSpPr>
          <p:cNvPr id="8" name="TextBox 7">
            <a:extLst>
              <a:ext uri="{FF2B5EF4-FFF2-40B4-BE49-F238E27FC236}">
                <a16:creationId xmlns:a16="http://schemas.microsoft.com/office/drawing/2014/main" id="{2A65AE95-204A-43F2-8A85-2F218FB261F7}"/>
              </a:ext>
            </a:extLst>
          </p:cNvPr>
          <p:cNvSpPr txBox="1"/>
          <p:nvPr/>
        </p:nvSpPr>
        <p:spPr>
          <a:xfrm>
            <a:off x="652887" y="891422"/>
            <a:ext cx="2140919"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it-IT" dirty="0" err="1">
                <a:latin typeface="Times New Roman" panose="02020603050405020304" pitchFamily="18" charset="0"/>
                <a:cs typeface="Times New Roman" panose="02020603050405020304" pitchFamily="18" charset="0"/>
              </a:rPr>
              <a:t>Hamiltonian</a:t>
            </a:r>
            <a:r>
              <a:rPr lang="it-IT" dirty="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Equation</a:t>
            </a:r>
            <a:endParaRPr lang="it-IT"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E8874536-3970-42D5-89C2-235851D50641}"/>
                  </a:ext>
                </a:extLst>
              </p:cNvPr>
              <p:cNvSpPr txBox="1"/>
              <p:nvPr/>
            </p:nvSpPr>
            <p:spPr>
              <a:xfrm>
                <a:off x="3163120" y="1267689"/>
                <a:ext cx="289156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𝐻</m:t>
                      </m:r>
                      <m:r>
                        <a:rPr lang="it-IT" i="1" smtClean="0">
                          <a:latin typeface="Cambria Math" panose="02040503050406030204" pitchFamily="18" charset="0"/>
                        </a:rPr>
                        <m:t>=</m:t>
                      </m:r>
                      <m:sSub>
                        <m:sSubPr>
                          <m:ctrlPr>
                            <a:rPr lang="it-IT" i="1" smtClean="0">
                              <a:solidFill>
                                <a:srgbClr val="836967"/>
                              </a:solidFill>
                              <a:latin typeface="Cambria Math" panose="02040503050406030204" pitchFamily="18" charset="0"/>
                            </a:rPr>
                          </m:ctrlPr>
                        </m:sSubPr>
                        <m:e>
                          <m:r>
                            <a:rPr lang="it-IT" b="0" i="1" smtClean="0">
                              <a:solidFill>
                                <a:srgbClr val="836967"/>
                              </a:solidFill>
                              <a:latin typeface="Cambria Math" panose="02040503050406030204" pitchFamily="18" charset="0"/>
                            </a:rPr>
                            <m:t>𝑝</m:t>
                          </m:r>
                        </m:e>
                        <m:sub>
                          <m:r>
                            <a:rPr lang="it-IT" i="1" smtClean="0">
                              <a:latin typeface="Cambria Math" panose="02040503050406030204" pitchFamily="18" charset="0"/>
                            </a:rPr>
                            <m:t>1</m:t>
                          </m:r>
                        </m:sub>
                      </m:sSub>
                      <m:d>
                        <m:dPr>
                          <m:ctrlPr>
                            <a:rPr lang="it-IT" i="1" smtClean="0">
                              <a:solidFill>
                                <a:srgbClr val="836967"/>
                              </a:solidFill>
                              <a:latin typeface="Cambria Math" panose="02040503050406030204" pitchFamily="18" charset="0"/>
                            </a:rPr>
                          </m:ctrlPr>
                        </m:dPr>
                        <m:e>
                          <m:r>
                            <a:rPr lang="it-IT" i="1" smtClean="0">
                              <a:latin typeface="Cambria Math" panose="02040503050406030204" pitchFamily="18" charset="0"/>
                            </a:rPr>
                            <m:t>𝑉</m:t>
                          </m:r>
                          <m:r>
                            <m:rPr>
                              <m:sty m:val="p"/>
                            </m:rPr>
                            <a:rPr lang="it-IT" i="1" smtClean="0">
                              <a:latin typeface="Cambria Math" panose="02040503050406030204" pitchFamily="18" charset="0"/>
                            </a:rPr>
                            <m:t>cos</m:t>
                          </m:r>
                        </m:e>
                      </m:d>
                      <m:r>
                        <a:rPr lang="it-IT" i="1" smtClean="0">
                          <a:latin typeface="Cambria Math" panose="02040503050406030204" pitchFamily="18" charset="0"/>
                        </a:rPr>
                        <m:t>+</m:t>
                      </m:r>
                      <m:sSub>
                        <m:sSubPr>
                          <m:ctrlPr>
                            <a:rPr lang="it-IT" i="1" smtClean="0">
                              <a:solidFill>
                                <a:srgbClr val="836967"/>
                              </a:solidFill>
                              <a:latin typeface="Cambria Math" panose="02040503050406030204" pitchFamily="18" charset="0"/>
                            </a:rPr>
                          </m:ctrlPr>
                        </m:sSubPr>
                        <m:e>
                          <m:r>
                            <a:rPr lang="it-IT" b="0" i="1" smtClean="0">
                              <a:solidFill>
                                <a:srgbClr val="836967"/>
                              </a:solidFill>
                              <a:latin typeface="Cambria Math" panose="02040503050406030204" pitchFamily="18" charset="0"/>
                            </a:rPr>
                            <m:t>𝑝</m:t>
                          </m:r>
                        </m:e>
                        <m:sub>
                          <m:r>
                            <a:rPr lang="it-IT" i="1" smtClean="0">
                              <a:latin typeface="Cambria Math" panose="02040503050406030204" pitchFamily="18" charset="0"/>
                            </a:rPr>
                            <m:t>2</m:t>
                          </m:r>
                        </m:sub>
                      </m:sSub>
                      <m:d>
                        <m:dPr>
                          <m:ctrlPr>
                            <a:rPr lang="it-IT" i="1" smtClean="0">
                              <a:solidFill>
                                <a:srgbClr val="836967"/>
                              </a:solidFill>
                              <a:latin typeface="Cambria Math" panose="02040503050406030204" pitchFamily="18" charset="0"/>
                            </a:rPr>
                          </m:ctrlPr>
                        </m:dPr>
                        <m:e>
                          <m:r>
                            <a:rPr lang="it-IT" i="1" smtClean="0">
                              <a:latin typeface="Cambria Math" panose="02040503050406030204" pitchFamily="18" charset="0"/>
                            </a:rPr>
                            <m:t>𝑉</m:t>
                          </m:r>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sin</m:t>
                              </m:r>
                            </m:fName>
                            <m:e>
                              <m:r>
                                <a:rPr lang="it-IT" i="1" smtClean="0">
                                  <a:latin typeface="Cambria Math" panose="02040503050406030204" pitchFamily="18" charset="0"/>
                                </a:rPr>
                                <m:t>𝜃</m:t>
                              </m:r>
                            </m:e>
                          </m:func>
                          <m:r>
                            <a:rPr lang="it-IT" i="1" smtClean="0">
                              <a:latin typeface="Cambria Math" panose="02040503050406030204" pitchFamily="18" charset="0"/>
                            </a:rPr>
                            <m:t>+</m:t>
                          </m:r>
                          <m:r>
                            <a:rPr lang="it-IT" i="1" smtClean="0">
                              <a:latin typeface="Cambria Math" panose="02040503050406030204" pitchFamily="18" charset="0"/>
                            </a:rPr>
                            <m:t>𝑤</m:t>
                          </m:r>
                        </m:e>
                      </m:d>
                      <m:r>
                        <a:rPr lang="it-IT" i="1" smtClean="0">
                          <a:latin typeface="Cambria Math" panose="02040503050406030204" pitchFamily="18" charset="0"/>
                        </a:rPr>
                        <m:t>−1</m:t>
                      </m:r>
                    </m:oMath>
                  </m:oMathPara>
                </a14:m>
                <a:endParaRPr lang="it-IT" dirty="0"/>
              </a:p>
            </p:txBody>
          </p:sp>
        </mc:Choice>
        <mc:Fallback>
          <p:sp>
            <p:nvSpPr>
              <p:cNvPr id="2" name="TextBox 1">
                <a:extLst>
                  <a:ext uri="{FF2B5EF4-FFF2-40B4-BE49-F238E27FC236}">
                    <a16:creationId xmlns:a16="http://schemas.microsoft.com/office/drawing/2014/main" id="{E8874536-3970-42D5-89C2-235851D50641}"/>
                  </a:ext>
                </a:extLst>
              </p:cNvPr>
              <p:cNvSpPr txBox="1">
                <a:spLocks noRot="1" noChangeAspect="1" noMove="1" noResize="1" noEditPoints="1" noAdjustHandles="1" noChangeArrowheads="1" noChangeShapeType="1" noTextEdit="1"/>
              </p:cNvSpPr>
              <p:nvPr/>
            </p:nvSpPr>
            <p:spPr>
              <a:xfrm>
                <a:off x="3163120" y="1267689"/>
                <a:ext cx="2891561" cy="215444"/>
              </a:xfrm>
              <a:prstGeom prst="rect">
                <a:avLst/>
              </a:prstGeom>
              <a:blipFill>
                <a:blip r:embed="rId3"/>
                <a:stretch>
                  <a:fillRect b="-25714"/>
                </a:stretch>
              </a:blipFill>
            </p:spPr>
            <p:txBody>
              <a:bodyPr/>
              <a:lstStyle/>
              <a:p>
                <a:r>
                  <a:rPr lang="it-IT">
                    <a:noFill/>
                  </a:rPr>
                  <a:t> </a:t>
                </a:r>
              </a:p>
            </p:txBody>
          </p:sp>
        </mc:Fallback>
      </mc:AlternateContent>
      <p:sp>
        <p:nvSpPr>
          <p:cNvPr id="12" name="TextBox 11">
            <a:extLst>
              <a:ext uri="{FF2B5EF4-FFF2-40B4-BE49-F238E27FC236}">
                <a16:creationId xmlns:a16="http://schemas.microsoft.com/office/drawing/2014/main" id="{A50DED83-2B3E-4D44-832C-4347DF35F502}"/>
              </a:ext>
            </a:extLst>
          </p:cNvPr>
          <p:cNvSpPr txBox="1"/>
          <p:nvPr/>
        </p:nvSpPr>
        <p:spPr>
          <a:xfrm>
            <a:off x="652887" y="1654641"/>
            <a:ext cx="2995285"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Euler Lagrange Equation Leads to </a:t>
            </a:r>
            <a:endParaRPr lang="it-IT"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3244CCD7-8136-4C99-983F-BD5D3269E058}"/>
                  </a:ext>
                </a:extLst>
              </p:cNvPr>
              <p:cNvSpPr txBox="1"/>
              <p:nvPr/>
            </p:nvSpPr>
            <p:spPr>
              <a:xfrm>
                <a:off x="2302684" y="2166501"/>
                <a:ext cx="5219906" cy="477457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acc>
                            <m:accPr>
                              <m:chr m:val="̇"/>
                              <m:ctrlPr>
                                <a:rPr lang="it-IT" i="1">
                                  <a:solidFill>
                                    <a:srgbClr val="836967"/>
                                  </a:solidFill>
                                  <a:latin typeface="Cambria Math" panose="02040503050406030204" pitchFamily="18" charset="0"/>
                                </a:rPr>
                              </m:ctrlPr>
                            </m:accPr>
                            <m:e>
                              <m:r>
                                <a:rPr lang="it-IT" i="1">
                                  <a:latin typeface="Cambria Math" panose="02040503050406030204" pitchFamily="18" charset="0"/>
                                </a:rPr>
                                <m:t>𝑥</m:t>
                              </m:r>
                            </m:e>
                          </m:acc>
                        </m:e>
                        <m:sub>
                          <m:r>
                            <a:rPr lang="it-IT" i="0">
                              <a:latin typeface="Cambria Math" panose="02040503050406030204" pitchFamily="18" charset="0"/>
                            </a:rPr>
                            <m:t>1</m:t>
                          </m:r>
                        </m:sub>
                      </m:sSub>
                      <m:r>
                        <a:rPr lang="it-IT" i="0">
                          <a:latin typeface="Cambria Math" panose="02040503050406030204" pitchFamily="18" charset="0"/>
                        </a:rPr>
                        <m:t>=</m:t>
                      </m:r>
                      <m:r>
                        <a:rPr lang="it-IT" i="1">
                          <a:latin typeface="Cambria Math" panose="02040503050406030204" pitchFamily="18" charset="0"/>
                        </a:rPr>
                        <m:t>𝐻</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𝑝</m:t>
                          </m:r>
                        </m:e>
                        <m:sub>
                          <m:r>
                            <a:rPr lang="it-IT" i="0">
                              <a:latin typeface="Cambria Math" panose="02040503050406030204" pitchFamily="18" charset="0"/>
                            </a:rPr>
                            <m:t>1</m:t>
                          </m:r>
                        </m:sub>
                      </m:sSub>
                      <m:r>
                        <a:rPr lang="it-IT" i="0">
                          <a:latin typeface="Cambria Math" panose="02040503050406030204" pitchFamily="18" charset="0"/>
                        </a:rPr>
                        <m:t>=</m:t>
                      </m:r>
                      <m:r>
                        <a:rPr lang="it-IT" i="1">
                          <a:latin typeface="Cambria Math" panose="02040503050406030204" pitchFamily="18" charset="0"/>
                        </a:rPr>
                        <m:t>𝑉</m:t>
                      </m:r>
                      <m:func>
                        <m:funcPr>
                          <m:ctrlPr>
                            <a:rPr lang="it-IT" i="1">
                              <a:latin typeface="Cambria Math" panose="02040503050406030204" pitchFamily="18" charset="0"/>
                            </a:rPr>
                          </m:ctrlPr>
                        </m:funcPr>
                        <m:fName>
                          <m:r>
                            <m:rPr>
                              <m:sty m:val="p"/>
                            </m:rPr>
                            <a:rPr lang="it-IT" i="0">
                              <a:latin typeface="Cambria Math" panose="02040503050406030204" pitchFamily="18" charset="0"/>
                            </a:rPr>
                            <m:t>cos</m:t>
                          </m:r>
                        </m:fName>
                        <m:e>
                          <m:r>
                            <a:rPr lang="it-IT" i="1">
                              <a:latin typeface="Cambria Math" panose="02040503050406030204" pitchFamily="18" charset="0"/>
                            </a:rPr>
                            <m:t>𝜃</m:t>
                          </m:r>
                        </m:e>
                      </m:func>
                    </m:oMath>
                  </m:oMathPara>
                </a14:m>
                <a:endParaRPr lang="en-US" dirty="0"/>
              </a:p>
              <a:p>
                <a:pPr algn="ctr"/>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acc>
                            <m:accPr>
                              <m:chr m:val="̇"/>
                              <m:ctrlPr>
                                <a:rPr lang="it-IT" i="1" smtClean="0">
                                  <a:solidFill>
                                    <a:srgbClr val="836967"/>
                                  </a:solidFill>
                                  <a:latin typeface="Cambria Math" panose="02040503050406030204" pitchFamily="18" charset="0"/>
                                </a:rPr>
                              </m:ctrlPr>
                            </m:accPr>
                            <m:e>
                              <m:r>
                                <a:rPr lang="it-IT" i="1" smtClean="0">
                                  <a:latin typeface="Cambria Math" panose="02040503050406030204" pitchFamily="18" charset="0"/>
                                </a:rPr>
                                <m:t>𝑥</m:t>
                              </m:r>
                            </m:e>
                          </m:acc>
                        </m:e>
                        <m:sub>
                          <m:r>
                            <a:rPr lang="it-IT" i="1" smtClean="0">
                              <a:latin typeface="Cambria Math" panose="02040503050406030204" pitchFamily="18" charset="0"/>
                            </a:rPr>
                            <m:t>2</m:t>
                          </m:r>
                        </m:sub>
                      </m:sSub>
                      <m:r>
                        <a:rPr lang="it-IT" i="1" smtClean="0">
                          <a:latin typeface="Cambria Math" panose="02040503050406030204" pitchFamily="18" charset="0"/>
                        </a:rPr>
                        <m:t>=</m:t>
                      </m:r>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𝐻</m:t>
                          </m:r>
                        </m:e>
                        <m:sub>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𝑝</m:t>
                              </m:r>
                            </m:e>
                            <m:sub>
                              <m:r>
                                <a:rPr lang="it-IT" i="1" smtClean="0">
                                  <a:latin typeface="Cambria Math" panose="02040503050406030204" pitchFamily="18" charset="0"/>
                                </a:rPr>
                                <m:t>2</m:t>
                              </m:r>
                            </m:sub>
                          </m:sSub>
                        </m:sub>
                      </m:sSub>
                      <m:r>
                        <a:rPr lang="it-IT" i="1" smtClean="0">
                          <a:latin typeface="Cambria Math" panose="02040503050406030204" pitchFamily="18" charset="0"/>
                        </a:rPr>
                        <m:t>=</m:t>
                      </m:r>
                      <m:r>
                        <a:rPr lang="it-IT" i="1" smtClean="0">
                          <a:latin typeface="Cambria Math" panose="02040503050406030204" pitchFamily="18" charset="0"/>
                        </a:rPr>
                        <m:t>𝑉</m:t>
                      </m:r>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sin</m:t>
                          </m:r>
                        </m:fName>
                        <m:e>
                          <m:r>
                            <a:rPr lang="it-IT" i="1" smtClean="0">
                              <a:latin typeface="Cambria Math" panose="02040503050406030204" pitchFamily="18" charset="0"/>
                            </a:rPr>
                            <m:t>𝜃</m:t>
                          </m:r>
                        </m:e>
                      </m:func>
                      <m:r>
                        <a:rPr lang="it-IT" i="1" smtClean="0">
                          <a:latin typeface="Cambria Math" panose="02040503050406030204" pitchFamily="18" charset="0"/>
                        </a:rPr>
                        <m:t>+</m:t>
                      </m:r>
                      <m:r>
                        <a:rPr lang="it-IT" i="1" smtClean="0">
                          <a:latin typeface="Cambria Math" panose="02040503050406030204" pitchFamily="18" charset="0"/>
                        </a:rPr>
                        <m:t>𝑤</m:t>
                      </m:r>
                    </m:oMath>
                  </m:oMathPara>
                </a14:m>
                <a:br>
                  <a:rPr lang="en-US" dirty="0"/>
                </a:br>
                <a:br>
                  <a:rPr lang="en-US" dirty="0"/>
                </a:br>
                <a:r>
                  <a:rPr lang="en-US" dirty="0"/>
                  <a:t> </a:t>
                </a:r>
                <a14:m>
                  <m:oMath xmlns:m="http://schemas.openxmlformats.org/officeDocument/2006/math">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𝑝</m:t>
                            </m:r>
                          </m:e>
                        </m:acc>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𝐻</m:t>
                        </m:r>
                      </m:e>
                      <m:sub>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sub>
                    </m:sSub>
                    <m:r>
                      <a:rPr lang="en-US" i="1" smtClean="0">
                        <a:latin typeface="Cambria Math" panose="02040503050406030204" pitchFamily="18" charset="0"/>
                      </a:rPr>
                      <m:t>=0</m:t>
                    </m:r>
                  </m:oMath>
                </a14:m>
                <a:endParaRPr lang="en-US" dirty="0"/>
              </a:p>
              <a:p>
                <a:pPr algn="ct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𝑃</m:t>
                              </m:r>
                            </m:e>
                          </m:acc>
                        </m:e>
                        <m:sub>
                          <m:r>
                            <a:rPr lang="en-US" i="1" smtClean="0">
                              <a:latin typeface="Cambria Math" panose="02040503050406030204" pitchFamily="18" charset="0"/>
                            </a:rPr>
                            <m:t>2</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𝑥</m:t>
                          </m:r>
                          <m:r>
                            <a:rPr lang="en-US" b="0" i="1" smtClean="0">
                              <a:latin typeface="Cambria Math" panose="02040503050406030204" pitchFamily="18" charset="0"/>
                            </a:rPr>
                            <m:t>2</m:t>
                          </m:r>
                        </m:sub>
                      </m:sSub>
                      <m:r>
                        <a:rPr lang="en-US" i="1" smtClean="0">
                          <a:latin typeface="Cambria Math" panose="02040503050406030204" pitchFamily="18" charset="0"/>
                        </a:rPr>
                        <m:t>=0</m:t>
                      </m:r>
                    </m:oMath>
                  </m:oMathPara>
                </a14:m>
                <a:endParaRPr lang="en-US" dirty="0"/>
              </a:p>
              <a:p>
                <a:pPr algn="ct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0=</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𝐻</m:t>
                          </m:r>
                        </m:e>
                        <m:sub>
                          <m:r>
                            <a:rPr lang="en-US" i="1" smtClean="0">
                              <a:latin typeface="Cambria Math" panose="02040503050406030204" pitchFamily="18" charset="0"/>
                            </a:rPr>
                            <m:t>𝜃</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it-IT" b="0" i="1" smtClean="0">
                              <a:solidFill>
                                <a:srgbClr val="836967"/>
                              </a:solidFill>
                              <a:latin typeface="Cambria Math" panose="02040503050406030204" pitchFamily="18" charset="0"/>
                            </a:rPr>
                            <m:t>𝑝</m:t>
                          </m:r>
                        </m:e>
                        <m:sub>
                          <m:r>
                            <a:rPr lang="en-US" i="1" smtClean="0">
                              <a:latin typeface="Cambria Math" panose="02040503050406030204" pitchFamily="18" charset="0"/>
                            </a:rPr>
                            <m:t>1</m:t>
                          </m:r>
                        </m:sub>
                      </m:sSub>
                      <m:r>
                        <a:rPr lang="en-US" i="1" smtClean="0">
                          <a:latin typeface="Cambria Math" panose="02040503050406030204" pitchFamily="18" charset="0"/>
                        </a:rPr>
                        <m:t>𝑉</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sin</m:t>
                          </m:r>
                        </m:fName>
                        <m:e>
                          <m:r>
                            <a:rPr lang="en-US" i="1" smtClean="0">
                              <a:latin typeface="Cambria Math" panose="02040503050406030204" pitchFamily="18" charset="0"/>
                            </a:rPr>
                            <m:t>𝜃</m:t>
                          </m:r>
                        </m:e>
                      </m:func>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it-IT" b="0" i="1" smtClean="0">
                              <a:solidFill>
                                <a:srgbClr val="836967"/>
                              </a:solidFill>
                              <a:latin typeface="Cambria Math" panose="02040503050406030204" pitchFamily="18" charset="0"/>
                            </a:rPr>
                            <m:t>𝑝</m:t>
                          </m:r>
                        </m:e>
                        <m:sub>
                          <m:r>
                            <a:rPr lang="en-US" i="1" smtClean="0">
                              <a:latin typeface="Cambria Math" panose="02040503050406030204" pitchFamily="18" charset="0"/>
                            </a:rPr>
                            <m:t>2</m:t>
                          </m:r>
                        </m:sub>
                      </m:sSub>
                      <m:r>
                        <a:rPr lang="en-US" i="1" smtClean="0">
                          <a:latin typeface="Cambria Math" panose="02040503050406030204" pitchFamily="18" charset="0"/>
                        </a:rPr>
                        <m:t>𝑉</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cos</m:t>
                          </m:r>
                        </m:fName>
                        <m:e>
                          <m:r>
                            <a:rPr lang="en-US" i="1" smtClean="0">
                              <a:latin typeface="Cambria Math" panose="02040503050406030204" pitchFamily="18" charset="0"/>
                            </a:rPr>
                            <m:t>𝜃</m:t>
                          </m:r>
                        </m:e>
                      </m:func>
                    </m:oMath>
                  </m:oMathPara>
                </a14:m>
                <a:endParaRPr lang="en-US" dirty="0"/>
              </a:p>
              <a:p>
                <a:pPr algn="ctr"/>
                <a:endParaRPr lang="en-US" dirty="0"/>
              </a:p>
              <a:p>
                <a:pPr algn="ctr"/>
                <a14:m>
                  <m:oMath xmlns:m="http://schemas.openxmlformats.org/officeDocument/2006/math">
                    <m:r>
                      <a:rPr lang="en-US" b="0" i="1" smtClean="0">
                        <a:solidFill>
                          <a:srgbClr val="836967"/>
                        </a:solidFill>
                        <a:latin typeface="Cambria Math" panose="02040503050406030204" pitchFamily="18" charset="0"/>
                        <a:ea typeface="Cambria Math" panose="02040503050406030204" pitchFamily="18" charset="0"/>
                      </a:rPr>
                      <m:t> </m:t>
                    </m:r>
                    <m:sSub>
                      <m:sSubPr>
                        <m:ctrlPr>
                          <a:rPr lang="en-US" i="1" smtClean="0">
                            <a:solidFill>
                              <a:srgbClr val="836967"/>
                            </a:solidFill>
                            <a:latin typeface="Cambria Math" panose="02040503050406030204" pitchFamily="18" charset="0"/>
                          </a:rPr>
                        </m:ctrlPr>
                      </m:sSubPr>
                      <m:e>
                        <m:r>
                          <a:rPr lang="it-IT" b="0" i="1" smtClean="0">
                            <a:solidFill>
                              <a:srgbClr val="836967"/>
                            </a:solidFill>
                            <a:latin typeface="Cambria Math" panose="02040503050406030204" pitchFamily="18" charset="0"/>
                          </a:rPr>
                          <m:t>𝑝</m:t>
                        </m:r>
                      </m:e>
                      <m:sub>
                        <m:r>
                          <a:rPr lang="en-US" i="1" smtClean="0">
                            <a:latin typeface="Cambria Math" panose="02040503050406030204" pitchFamily="18" charset="0"/>
                          </a:rPr>
                          <m:t>1</m:t>
                        </m:r>
                      </m:sub>
                    </m:sSub>
                    <m:r>
                      <a:rPr lang="en-US" i="1" smtClean="0">
                        <a:latin typeface="Cambria Math" panose="02040503050406030204" pitchFamily="18" charset="0"/>
                      </a:rPr>
                      <m:t>=</m:t>
                    </m:r>
                  </m:oMath>
                </a14:m>
                <a:r>
                  <a:rPr lang="en-US" dirty="0"/>
                  <a:t> </a:t>
                </a:r>
                <a:r>
                  <a:rPr lang="en-US" dirty="0">
                    <a:latin typeface="Times New Roman" panose="02020603050405020304" pitchFamily="18" charset="0"/>
                    <a:cs typeface="Times New Roman" panose="02020603050405020304" pitchFamily="18" charset="0"/>
                  </a:rPr>
                  <a:t>constant  , </a:t>
                </a:r>
                <a14:m>
                  <m:oMath xmlns:m="http://schemas.openxmlformats.org/officeDocument/2006/math">
                    <m:sSub>
                      <m:sSubPr>
                        <m:ctrlPr>
                          <a:rPr lang="en-US" i="1">
                            <a:solidFill>
                              <a:srgbClr val="836967"/>
                            </a:solidFill>
                            <a:latin typeface="Cambria Math" panose="02040503050406030204" pitchFamily="18" charset="0"/>
                          </a:rPr>
                        </m:ctrlPr>
                      </m:sSubPr>
                      <m:e>
                        <m:r>
                          <a:rPr lang="it-IT" b="0" i="1" smtClean="0">
                            <a:solidFill>
                              <a:srgbClr val="836967"/>
                            </a:solidFill>
                            <a:latin typeface="Cambria Math" panose="02040503050406030204" pitchFamily="18" charset="0"/>
                          </a:rPr>
                          <m:t>𝑝</m:t>
                        </m:r>
                      </m:e>
                      <m:sub>
                        <m:r>
                          <a:rPr lang="en-US" b="0" i="1" smtClean="0">
                            <a:latin typeface="Cambria Math" panose="02040503050406030204" pitchFamily="18" charset="0"/>
                          </a:rPr>
                          <m:t>2</m:t>
                        </m:r>
                      </m:sub>
                    </m:sSub>
                    <m:r>
                      <a:rPr lang="en-US" i="1">
                        <a:latin typeface="Cambria Math" panose="02040503050406030204" pitchFamily="18" charset="0"/>
                      </a:rPr>
                      <m:t>=</m:t>
                    </m:r>
                  </m:oMath>
                </a14:m>
                <a:r>
                  <a:rPr lang="en-US" dirty="0"/>
                  <a:t> </a:t>
                </a:r>
                <a:r>
                  <a:rPr lang="en-US" dirty="0">
                    <a:latin typeface="Times New Roman" panose="02020603050405020304" pitchFamily="18" charset="0"/>
                    <a:cs typeface="Times New Roman" panose="02020603050405020304" pitchFamily="18" charset="0"/>
                  </a:rPr>
                  <a:t>constant </a:t>
                </a:r>
                <a:br>
                  <a:rPr lang="en-US" dirty="0">
                    <a:latin typeface="Times New Roman" panose="02020603050405020304" pitchFamily="18" charset="0"/>
                    <a:cs typeface="Times New Roman" panose="02020603050405020304" pitchFamily="18" charset="0"/>
                  </a:rPr>
                </a:br>
                <a14:m>
                  <m:oMath xmlns:m="http://schemas.openxmlformats.org/officeDocument/2006/math">
                    <m:r>
                      <a:rPr lang="en-US" i="1" smtClean="0">
                        <a:latin typeface="Cambria Math" panose="02040503050406030204" pitchFamily="18" charset="0"/>
                        <a:ea typeface="Cambria Math" panose="02040503050406030204" pitchFamily="18" charset="0"/>
                        <a:cs typeface="Times New Roman" panose="02020603050405020304" pitchFamily="18" charset="0"/>
                      </a:rPr>
                      <m:t>𝜃</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𝑤𝑖𝑙𝑙</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𝑎𝑙𝑠𝑜</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𝑏𝑒</m:t>
                    </m:r>
                    <m:r>
                      <a:rPr lang="en-US" b="0" i="1" smtClean="0">
                        <a:latin typeface="Cambria Math" panose="02040503050406030204" pitchFamily="18" charset="0"/>
                        <a:ea typeface="Cambria Math" panose="02040503050406030204" pitchFamily="18" charset="0"/>
                        <a:cs typeface="Times New Roman" panose="02020603050405020304" pitchFamily="18" charset="0"/>
                      </a:rPr>
                      <m:t> </m:t>
                    </m:r>
                    <m:r>
                      <a:rPr lang="en-US" b="0" i="1" smtClean="0">
                        <a:latin typeface="Cambria Math" panose="02040503050406030204" pitchFamily="18" charset="0"/>
                        <a:ea typeface="Cambria Math" panose="02040503050406030204" pitchFamily="18" charset="0"/>
                        <a:cs typeface="Times New Roman" panose="02020603050405020304" pitchFamily="18" charset="0"/>
                      </a:rPr>
                      <m:t>𝑐𝑜𝑛𝑠𝑡𝑎𝑛𝑡</m:t>
                    </m:r>
                  </m:oMath>
                </a14:m>
                <a:r>
                  <a:rPr lang="en-US" b="0" dirty="0">
                    <a:latin typeface="Times New Roman" panose="02020603050405020304" pitchFamily="18" charset="0"/>
                    <a:ea typeface="Cambria Math" panose="02040503050406030204" pitchFamily="18" charset="0"/>
                    <a:cs typeface="Times New Roman" panose="02020603050405020304" pitchFamily="18" charset="0"/>
                  </a:rPr>
                  <a:t> and we can get </a:t>
                </a:r>
                <a14:m>
                  <m:oMath xmlns:m="http://schemas.openxmlformats.org/officeDocument/2006/math">
                    <m:d>
                      <m:dPr>
                        <m:begChr m:val="{"/>
                        <m:endChr m:val="}"/>
                        <m:ctrlPr>
                          <a:rPr lang="en-US" b="0" i="1" smtClean="0">
                            <a:solidFill>
                              <a:srgbClr val="836967"/>
                            </a:solidFill>
                            <a:latin typeface="Cambria Math" panose="02040503050406030204" pitchFamily="18" charset="0"/>
                            <a:ea typeface="Cambria Math" panose="02040503050406030204" pitchFamily="18" charset="0"/>
                          </a:rPr>
                        </m:ctrlPr>
                      </m:dPr>
                      <m:e>
                        <m:sSub>
                          <m:sSubPr>
                            <m:ctrlPr>
                              <a:rPr lang="en-US" b="0" i="1" smtClean="0">
                                <a:solidFill>
                                  <a:srgbClr val="836967"/>
                                </a:solidFill>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solidFill>
                                  <a:srgbClr val="836967"/>
                                </a:solidFill>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2</m:t>
                            </m:r>
                          </m:sub>
                        </m:sSub>
                      </m:e>
                    </m:d>
                  </m:oMath>
                </a14:m>
                <a:r>
                  <a:rPr lang="en-US" b="0" dirty="0">
                    <a:latin typeface="Times New Roman" panose="02020603050405020304" pitchFamily="18" charset="0"/>
                    <a:ea typeface="Cambria Math" panose="02040503050406030204" pitchFamily="18" charset="0"/>
                    <a:cs typeface="Times New Roman" panose="02020603050405020304" pitchFamily="18" charset="0"/>
                  </a:rPr>
                  <a:t> as follows</a:t>
                </a:r>
              </a:p>
              <a:p>
                <a:pPr algn="ctr"/>
                <a:br>
                  <a:rPr lang="en-US"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𝑉</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cos</m:t>
                              </m:r>
                            </m:fName>
                            <m:e>
                              <m:r>
                                <a:rPr lang="en-US" i="1" smtClean="0">
                                  <a:latin typeface="Cambria Math" panose="02040503050406030204" pitchFamily="18" charset="0"/>
                                </a:rPr>
                                <m:t>𝜃</m:t>
                              </m:r>
                            </m:e>
                          </m:func>
                        </m:e>
                      </m:d>
                      <m:r>
                        <a:rPr lang="en-US" i="1" smtClean="0">
                          <a:latin typeface="Cambria Math" panose="02040503050406030204" pitchFamily="18" charset="0"/>
                        </a:rPr>
                        <m:t>𝑡</m:t>
                      </m:r>
                    </m:oMath>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r>
                        <a:rPr lang="en-US" i="1" smtClean="0">
                          <a:latin typeface="Cambria Math" panose="02040503050406030204" pitchFamily="18" charset="0"/>
                        </a:rPr>
                        <m:t>=</m:t>
                      </m:r>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𝑉</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sin</m:t>
                              </m:r>
                            </m:fName>
                            <m:e>
                              <m:r>
                                <a:rPr lang="en-US" i="1" smtClean="0">
                                  <a:latin typeface="Cambria Math" panose="02040503050406030204" pitchFamily="18" charset="0"/>
                                </a:rPr>
                                <m:t>𝜃</m:t>
                              </m:r>
                            </m:e>
                          </m:func>
                          <m:r>
                            <a:rPr lang="en-US" i="1" smtClean="0">
                              <a:latin typeface="Cambria Math" panose="02040503050406030204" pitchFamily="18" charset="0"/>
                            </a:rPr>
                            <m:t>+</m:t>
                          </m:r>
                          <m:r>
                            <a:rPr lang="en-US" i="1" smtClean="0">
                              <a:latin typeface="Cambria Math" panose="02040503050406030204" pitchFamily="18" charset="0"/>
                            </a:rPr>
                            <m:t>𝑤</m:t>
                          </m:r>
                        </m:e>
                      </m:d>
                      <m:r>
                        <a:rPr lang="en-US" i="1" smtClean="0">
                          <a:latin typeface="Cambria Math" panose="02040503050406030204" pitchFamily="18" charset="0"/>
                        </a:rPr>
                        <m:t>𝑡</m:t>
                      </m:r>
                    </m:oMath>
                  </m:oMathPara>
                </a14:m>
                <a:br>
                  <a:rPr lang="en-US" dirty="0">
                    <a:latin typeface="Times New Roman" panose="02020603050405020304" pitchFamily="18" charset="0"/>
                  </a:rPr>
                </a:br>
                <a:endParaRPr lang="en-US" dirty="0">
                  <a:latin typeface="Times New Roman" panose="02020603050405020304" pitchFamily="18" charset="0"/>
                </a:endParaRPr>
              </a:p>
              <a:p>
                <a:pPr algn="ctr"/>
                <a:r>
                  <a:rPr lang="en-US" dirty="0">
                    <a:latin typeface="Times New Roman" panose="02020603050405020304" pitchFamily="18" charset="0"/>
                    <a:cs typeface="Times New Roman" panose="02020603050405020304" pitchFamily="18" charset="0"/>
                  </a:rPr>
                  <a:t>Any using the prescribed final conditions </a:t>
                </a:r>
                <a14:m>
                  <m:oMath xmlns:m="http://schemas.openxmlformats.org/officeDocument/2006/math">
                    <m:sSub>
                      <m:sSubPr>
                        <m:ctrlPr>
                          <a:rPr lang="it-IT" i="1" smtClean="0">
                            <a:solidFill>
                              <a:schemeClr val="accent1">
                                <a:lumMod val="10000"/>
                              </a:schemeClr>
                            </a:solidFill>
                            <a:latin typeface="Cambria Math" panose="02040503050406030204" pitchFamily="18" charset="0"/>
                          </a:rPr>
                        </m:ctrlPr>
                      </m:sSubPr>
                      <m:e>
                        <m:r>
                          <a:rPr lang="en-US" b="0" i="1" smtClean="0">
                            <a:solidFill>
                              <a:schemeClr val="accent1">
                                <a:lumMod val="10000"/>
                              </a:schemeClr>
                            </a:solidFill>
                            <a:latin typeface="Cambria Math" panose="02040503050406030204" pitchFamily="18" charset="0"/>
                          </a:rPr>
                          <m:t>𝑥</m:t>
                        </m:r>
                      </m:e>
                      <m:sub>
                        <m:r>
                          <a:rPr lang="it-IT" i="1" smtClean="0">
                            <a:solidFill>
                              <a:schemeClr val="accent1">
                                <a:lumMod val="10000"/>
                              </a:schemeClr>
                            </a:solidFill>
                            <a:latin typeface="Cambria Math" panose="02040503050406030204" pitchFamily="18" charset="0"/>
                          </a:rPr>
                          <m:t>1</m:t>
                        </m:r>
                        <m:r>
                          <a:rPr lang="en-US" b="0" i="1" smtClean="0">
                            <a:solidFill>
                              <a:schemeClr val="accent1">
                                <a:lumMod val="10000"/>
                              </a:schemeClr>
                            </a:solidFill>
                            <a:latin typeface="Cambria Math" panose="02040503050406030204" pitchFamily="18" charset="0"/>
                          </a:rPr>
                          <m:t>𝑓</m:t>
                        </m:r>
                      </m:sub>
                    </m:sSub>
                    <m:r>
                      <a:rPr lang="it-IT" i="1" smtClean="0">
                        <a:latin typeface="Cambria Math" panose="02040503050406030204" pitchFamily="18" charset="0"/>
                      </a:rPr>
                      <m:t>=1</m:t>
                    </m:r>
                  </m:oMath>
                </a14:m>
                <a:r>
                  <a:rPr lang="en-US" dirty="0"/>
                  <a:t> , </a:t>
                </a:r>
                <a14:m>
                  <m:oMath xmlns:m="http://schemas.openxmlformats.org/officeDocument/2006/math">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𝑥</m:t>
                        </m:r>
                      </m:e>
                      <m:sub>
                        <m:r>
                          <a:rPr lang="it-IT" i="1">
                            <a:latin typeface="Cambria Math" panose="02040503050406030204" pitchFamily="18" charset="0"/>
                          </a:rPr>
                          <m:t>2</m:t>
                        </m:r>
                        <m:r>
                          <a:rPr lang="it-IT" i="1">
                            <a:latin typeface="Cambria Math" panose="02040503050406030204" pitchFamily="18" charset="0"/>
                          </a:rPr>
                          <m:t>𝑓</m:t>
                        </m:r>
                      </m:sub>
                    </m:sSub>
                    <m:r>
                      <a:rPr lang="it-IT" i="1">
                        <a:latin typeface="Cambria Math" panose="02040503050406030204" pitchFamily="18" charset="0"/>
                      </a:rPr>
                      <m:t>=0</m:t>
                    </m:r>
                  </m:oMath>
                </a14:m>
                <a:endParaRPr lang="it-IT" dirty="0"/>
              </a:p>
              <a:p>
                <a:pPr algn="ctr"/>
                <a:r>
                  <a:rPr lang="it-IT" dirty="0">
                    <a:latin typeface="Times New Roman" panose="02020603050405020304" pitchFamily="18" charset="0"/>
                    <a:cs typeface="Times New Roman" panose="02020603050405020304" pitchFamily="18" charset="0"/>
                  </a:rPr>
                  <a:t>We finally obtain the following </a:t>
                </a:r>
              </a:p>
              <a:p>
                <a:pPr algn="ctr"/>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𝑡</m:t>
                          </m:r>
                        </m:e>
                        <m:sub>
                          <m:r>
                            <a:rPr lang="it-IT" i="1" smtClean="0">
                              <a:latin typeface="Cambria Math" panose="02040503050406030204" pitchFamily="18" charset="0"/>
                            </a:rPr>
                            <m:t>𝐹</m:t>
                          </m:r>
                        </m:sub>
                      </m:sSub>
                      <m:r>
                        <a:rPr lang="it-IT" i="1" smtClean="0">
                          <a:latin typeface="Cambria Math" panose="02040503050406030204" pitchFamily="18" charset="0"/>
                        </a:rPr>
                        <m:t>=</m:t>
                      </m:r>
                      <m:f>
                        <m:fPr>
                          <m:ctrlPr>
                            <a:rPr lang="it-IT" i="1" smtClean="0">
                              <a:solidFill>
                                <a:srgbClr val="836967"/>
                              </a:solidFill>
                              <a:latin typeface="Cambria Math" panose="02040503050406030204" pitchFamily="18" charset="0"/>
                            </a:rPr>
                          </m:ctrlPr>
                        </m:fPr>
                        <m:num>
                          <m:r>
                            <a:rPr lang="it-IT" i="1" smtClean="0">
                              <a:latin typeface="Cambria Math" panose="02040503050406030204" pitchFamily="18" charset="0"/>
                            </a:rPr>
                            <m:t>1</m:t>
                          </m:r>
                        </m:num>
                        <m:den>
                          <m:r>
                            <a:rPr lang="it-IT" i="1" smtClean="0">
                              <a:latin typeface="Cambria Math" panose="02040503050406030204" pitchFamily="18" charset="0"/>
                            </a:rPr>
                            <m:t>𝑉</m:t>
                          </m:r>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cos</m:t>
                              </m:r>
                            </m:fName>
                            <m:e>
                              <m:r>
                                <a:rPr lang="it-IT" i="1" smtClean="0">
                                  <a:latin typeface="Cambria Math" panose="02040503050406030204" pitchFamily="18" charset="0"/>
                                </a:rPr>
                                <m:t>𝜃</m:t>
                              </m:r>
                            </m:e>
                          </m:func>
                        </m:den>
                      </m:f>
                      <m:r>
                        <a:rPr lang="en-US" b="0" i="0" smtClean="0">
                          <a:latin typeface="Cambria Math" panose="02040503050406030204" pitchFamily="18" charset="0"/>
                        </a:rPr>
                        <m:t>  &amp; </m:t>
                      </m:r>
                      <m:func>
                        <m:funcPr>
                          <m:ctrlPr>
                            <a:rPr lang="en-US" b="0" i="1" dirty="0" smtClean="0">
                              <a:latin typeface="Cambria Math" panose="02040503050406030204" pitchFamily="18" charset="0"/>
                            </a:rPr>
                          </m:ctrlPr>
                        </m:funcPr>
                        <m:fName>
                          <m:r>
                            <m:rPr>
                              <m:sty m:val="p"/>
                            </m:rPr>
                            <a:rPr lang="en-US" b="0" dirty="0" smtClean="0">
                              <a:latin typeface="Cambria Math" panose="02040503050406030204" pitchFamily="18" charset="0"/>
                            </a:rPr>
                            <m:t>sin</m:t>
                          </m:r>
                        </m:fName>
                        <m:e>
                          <m:r>
                            <a:rPr lang="en-US" b="0" i="1" dirty="0" smtClean="0">
                              <a:latin typeface="Cambria Math" panose="02040503050406030204" pitchFamily="18" charset="0"/>
                            </a:rPr>
                            <m:t>𝜃</m:t>
                          </m:r>
                        </m:e>
                      </m:func>
                      <m:r>
                        <a:rPr lang="en-US" b="0" i="0" dirty="0" smtClean="0">
                          <a:latin typeface="Cambria Math" panose="02040503050406030204" pitchFamily="18" charset="0"/>
                        </a:rPr>
                        <m:t>=</m:t>
                      </m:r>
                      <m:f>
                        <m:fPr>
                          <m:ctrlPr>
                            <a:rPr lang="en-US" b="0" i="1" dirty="0" smtClean="0">
                              <a:solidFill>
                                <a:srgbClr val="836967"/>
                              </a:solidFill>
                              <a:latin typeface="Cambria Math" panose="02040503050406030204" pitchFamily="18" charset="0"/>
                            </a:rPr>
                          </m:ctrlPr>
                        </m:fPr>
                        <m:num>
                          <m:r>
                            <a:rPr lang="en-US" b="0" i="0" dirty="0" smtClean="0">
                              <a:latin typeface="Cambria Math" panose="02040503050406030204" pitchFamily="18" charset="0"/>
                            </a:rPr>
                            <m:t>−</m:t>
                          </m:r>
                          <m:r>
                            <a:rPr lang="en-US" b="0" i="1" dirty="0" smtClean="0">
                              <a:latin typeface="Cambria Math" panose="02040503050406030204" pitchFamily="18" charset="0"/>
                            </a:rPr>
                            <m:t>𝑤</m:t>
                          </m:r>
                        </m:num>
                        <m:den>
                          <m:r>
                            <a:rPr lang="en-US" b="0" i="1" dirty="0" smtClean="0">
                              <a:latin typeface="Cambria Math" panose="02040503050406030204" pitchFamily="18" charset="0"/>
                            </a:rPr>
                            <m:t>𝑉</m:t>
                          </m:r>
                        </m:den>
                      </m:f>
                    </m:oMath>
                  </m:oMathPara>
                </a14:m>
                <a:endParaRPr lang="en-US" b="0" dirty="0">
                  <a:latin typeface="Times New Roman" panose="02020603050405020304" pitchFamily="18" charset="0"/>
                </a:endParaRPr>
              </a:p>
              <a:p>
                <a:pPr algn="ctr"/>
                <a:endParaRPr lang="it-IT" dirty="0">
                  <a:latin typeface="Times New Roman" panose="02020603050405020304" pitchFamily="18" charset="0"/>
                  <a:cs typeface="Times New Roman" panose="02020603050405020304" pitchFamily="18" charset="0"/>
                </a:endParaRPr>
              </a:p>
              <a:p>
                <a:pPr algn="ctr"/>
                <a:endParaRPr lang="it-IT" dirty="0">
                  <a:latin typeface="Times New Roman" panose="02020603050405020304" pitchFamily="18" charset="0"/>
                  <a:cs typeface="Times New Roman" panose="02020603050405020304" pitchFamily="18" charset="0"/>
                </a:endParaRPr>
              </a:p>
              <a:p>
                <a:pPr algn="ctr"/>
                <a:br>
                  <a:rPr lang="en-US" dirty="0"/>
                </a:br>
                <a:endParaRPr lang="en-US" dirty="0">
                  <a:latin typeface="Times New Roman" panose="02020603050405020304" pitchFamily="18" charset="0"/>
                  <a:cs typeface="Times New Roman" panose="02020603050405020304" pitchFamily="18" charset="0"/>
                </a:endParaRPr>
              </a:p>
              <a:p>
                <a:pPr algn="ctr"/>
                <a:br>
                  <a:rPr lang="en-US" dirty="0"/>
                </a:br>
                <a:endParaRPr lang="it-IT" dirty="0"/>
              </a:p>
            </p:txBody>
          </p:sp>
        </mc:Choice>
        <mc:Fallback>
          <p:sp>
            <p:nvSpPr>
              <p:cNvPr id="5" name="TextBox 4">
                <a:extLst>
                  <a:ext uri="{FF2B5EF4-FFF2-40B4-BE49-F238E27FC236}">
                    <a16:creationId xmlns:a16="http://schemas.microsoft.com/office/drawing/2014/main" id="{3244CCD7-8136-4C99-983F-BD5D3269E058}"/>
                  </a:ext>
                </a:extLst>
              </p:cNvPr>
              <p:cNvSpPr txBox="1">
                <a:spLocks noRot="1" noChangeAspect="1" noMove="1" noResize="1" noEditPoints="1" noAdjustHandles="1" noChangeArrowheads="1" noChangeShapeType="1" noTextEdit="1"/>
              </p:cNvSpPr>
              <p:nvPr/>
            </p:nvSpPr>
            <p:spPr>
              <a:xfrm>
                <a:off x="2302684" y="2166501"/>
                <a:ext cx="5219906" cy="4774577"/>
              </a:xfrm>
              <a:prstGeom prst="rect">
                <a:avLst/>
              </a:prstGeom>
              <a:blipFill>
                <a:blip r:embed="rId4"/>
                <a:stretch>
                  <a:fillRect/>
                </a:stretch>
              </a:blipFill>
            </p:spPr>
            <p:txBody>
              <a:bodyPr/>
              <a:lstStyle/>
              <a:p>
                <a:r>
                  <a:rPr lang="it-IT">
                    <a:noFill/>
                  </a:rPr>
                  <a:t> </a:t>
                </a:r>
              </a:p>
            </p:txBody>
          </p:sp>
        </mc:Fallback>
      </mc:AlternateContent>
      <p:sp>
        <p:nvSpPr>
          <p:cNvPr id="18" name="Google Shape;227;p24">
            <a:extLst>
              <a:ext uri="{FF2B5EF4-FFF2-40B4-BE49-F238E27FC236}">
                <a16:creationId xmlns:a16="http://schemas.microsoft.com/office/drawing/2014/main" id="{E2CC7787-47E2-4A3B-A55B-595AE26E4BF7}"/>
              </a:ext>
            </a:extLst>
          </p:cNvPr>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dirty="0">
                <a:solidFill>
                  <a:schemeClr val="lt1"/>
                </a:solidFill>
              </a:rPr>
              <a:t>Zermelo’s Problem</a:t>
            </a: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6"/>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246" name="Google Shape;246;p26"/>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247" name="Google Shape;247;p26"/>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11</a:t>
            </a:fld>
            <a:endParaRPr/>
          </a:p>
        </p:txBody>
      </p:sp>
      <mc:AlternateContent xmlns:mc="http://schemas.openxmlformats.org/markup-compatibility/2006" xmlns:a14="http://schemas.microsoft.com/office/drawing/2010/main">
        <mc:Choice Requires="a14">
          <p:sp>
            <p:nvSpPr>
              <p:cNvPr id="248" name="Google Shape;248;p26"/>
              <p:cNvSpPr txBox="1">
                <a:spLocks noGrp="1"/>
              </p:cNvSpPr>
              <p:nvPr>
                <p:ph type="body" idx="1"/>
              </p:nvPr>
            </p:nvSpPr>
            <p:spPr>
              <a:xfrm>
                <a:off x="382500" y="641038"/>
                <a:ext cx="8734500" cy="5132100"/>
              </a:xfrm>
              <a:prstGeom prst="rect">
                <a:avLst/>
              </a:prstGeom>
              <a:noFill/>
              <a:ln>
                <a:noFill/>
              </a:ln>
            </p:spPr>
            <p:txBody>
              <a:bodyPr spcFirstLastPara="1" wrap="square" lIns="91425" tIns="45700" rIns="91425" bIns="45700" anchor="t" anchorCtr="0">
                <a:noAutofit/>
              </a:bodyPr>
              <a:lstStyle/>
              <a:p>
                <a:pPr marL="342900" lvl="0" indent="-190500" rtl="0">
                  <a:spcBef>
                    <a:spcPts val="0"/>
                  </a:spcBef>
                  <a:spcAft>
                    <a:spcPts val="0"/>
                  </a:spcAft>
                  <a:buNone/>
                </a:pPr>
                <a:br>
                  <a:rPr lang="en-US" sz="1200" dirty="0">
                    <a:solidFill>
                      <a:srgbClr val="202122"/>
                    </a:solidFill>
                    <a:highlight>
                      <a:schemeClr val="lt1"/>
                    </a:highlight>
                  </a:rPr>
                </a:br>
                <a:r>
                  <a:rPr lang="en-US" sz="1200" dirty="0">
                    <a:solidFill>
                      <a:srgbClr val="202122"/>
                    </a:solidFill>
                    <a:highlight>
                      <a:schemeClr val="lt1"/>
                    </a:highlight>
                  </a:rPr>
                  <a:t>                                     </a:t>
                </a:r>
                <a:r>
                  <a:rPr lang="en-US" sz="1800" b="1" dirty="0">
                    <a:solidFill>
                      <a:srgbClr val="202122"/>
                    </a:solidFill>
                    <a:highlight>
                      <a:schemeClr val="lt1"/>
                    </a:highlight>
                    <a:latin typeface="Times New Roman"/>
                    <a:cs typeface="Times New Roman"/>
                    <a:sym typeface="Times New Roman"/>
                  </a:rPr>
                  <a:t>optimal tracking of required angle of attack</a:t>
                </a:r>
                <a:r>
                  <a:rPr lang="en-US" sz="1800" b="1" dirty="0">
                    <a:solidFill>
                      <a:srgbClr val="202122"/>
                    </a:solidFill>
                    <a:highlight>
                      <a:schemeClr val="lt1"/>
                    </a:highlight>
                    <a:latin typeface="Times New Roman"/>
                    <a:ea typeface="Times New Roman"/>
                    <a:cs typeface="Times New Roman"/>
                    <a:sym typeface="Times New Roman"/>
                  </a:rPr>
                  <a:t>   </a:t>
                </a:r>
                <a:r>
                  <a:rPr lang="en-US" sz="1600" b="1" dirty="0">
                    <a:solidFill>
                      <a:srgbClr val="202122"/>
                    </a:solidFill>
                    <a:highlight>
                      <a:schemeClr val="lt1"/>
                    </a:highlight>
                    <a:latin typeface="Times New Roman"/>
                    <a:ea typeface="Times New Roman"/>
                    <a:cs typeface="Times New Roman"/>
                    <a:sym typeface="Times New Roman"/>
                  </a:rPr>
                  <a:t>    </a:t>
                </a:r>
                <a:br>
                  <a:rPr lang="en-US" sz="1600" b="1" dirty="0">
                    <a:solidFill>
                      <a:srgbClr val="202122"/>
                    </a:solidFill>
                    <a:highlight>
                      <a:schemeClr val="lt1"/>
                    </a:highlight>
                    <a:latin typeface="Times New Roman"/>
                    <a:ea typeface="Times New Roman"/>
                    <a:cs typeface="Times New Roman"/>
                    <a:sym typeface="Times New Roman"/>
                  </a:rPr>
                </a:br>
                <a:br>
                  <a:rPr lang="en-US" sz="1600" b="1" dirty="0">
                    <a:solidFill>
                      <a:srgbClr val="202122"/>
                    </a:solidFill>
                    <a:highlight>
                      <a:schemeClr val="lt1"/>
                    </a:highlight>
                    <a:latin typeface="Times New Roman"/>
                    <a:ea typeface="Times New Roman"/>
                    <a:cs typeface="Times New Roman"/>
                    <a:sym typeface="Times New Roman"/>
                  </a:rPr>
                </a:br>
                <a:br>
                  <a:rPr lang="en-US" sz="1600" dirty="0">
                    <a:solidFill>
                      <a:srgbClr val="202122"/>
                    </a:solidFill>
                    <a:highlight>
                      <a:schemeClr val="lt1"/>
                    </a:highlight>
                    <a:latin typeface="Times New Roman"/>
                    <a:ea typeface="Times New Roman"/>
                    <a:cs typeface="Times New Roman"/>
                    <a:sym typeface="Times New Roman"/>
                  </a:rPr>
                </a:br>
                <a14:m>
                  <m:oMathPara xmlns:m="http://schemas.openxmlformats.org/officeDocument/2006/math">
                    <m:oMathParaPr>
                      <m:jc m:val="centerGroup"/>
                    </m:oMathParaPr>
                    <m:oMath xmlns:m="http://schemas.openxmlformats.org/officeDocument/2006/math">
                      <m:r>
                        <a:rPr lang="en-US" sz="1800" i="1" smtClean="0">
                          <a:solidFill>
                            <a:srgbClr val="202122"/>
                          </a:solidFill>
                          <a:highlight>
                            <a:schemeClr val="lt1"/>
                          </a:highlight>
                          <a:latin typeface="Cambria Math" panose="02040503050406030204" pitchFamily="18" charset="0"/>
                          <a:sym typeface="Times New Roman"/>
                        </a:rPr>
                        <m:t>𝜃</m:t>
                      </m:r>
                      <m:r>
                        <a:rPr lang="en-US" sz="1800" i="1" smtClean="0">
                          <a:solidFill>
                            <a:srgbClr val="202122"/>
                          </a:solidFill>
                          <a:highlight>
                            <a:schemeClr val="lt1"/>
                          </a:highlight>
                          <a:latin typeface="Cambria Math" panose="02040503050406030204" pitchFamily="18" charset="0"/>
                          <a:sym typeface="Times New Roman"/>
                        </a:rPr>
                        <m:t>=−</m:t>
                      </m:r>
                      <m:func>
                        <m:funcPr>
                          <m:ctrlPr>
                            <a:rPr lang="en-US" sz="1800" i="1" smtClean="0">
                              <a:solidFill>
                                <a:srgbClr val="202122"/>
                              </a:solidFill>
                              <a:highlight>
                                <a:schemeClr val="lt1"/>
                              </a:highlight>
                              <a:latin typeface="Cambria Math" panose="02040503050406030204" pitchFamily="18" charset="0"/>
                              <a:sym typeface="Times New Roman"/>
                            </a:rPr>
                          </m:ctrlPr>
                        </m:funcPr>
                        <m:fName>
                          <m:r>
                            <m:rPr>
                              <m:sty m:val="p"/>
                            </m:rPr>
                            <a:rPr lang="en-US" sz="1800" i="1" smtClean="0">
                              <a:solidFill>
                                <a:srgbClr val="202122"/>
                              </a:solidFill>
                              <a:highlight>
                                <a:schemeClr val="lt1"/>
                              </a:highlight>
                              <a:latin typeface="Cambria Math" panose="02040503050406030204" pitchFamily="18" charset="0"/>
                              <a:sym typeface="Times New Roman"/>
                            </a:rPr>
                            <m:t>arcsin</m:t>
                          </m:r>
                        </m:fName>
                        <m:e>
                          <m:d>
                            <m:dPr>
                              <m:ctrlPr>
                                <a:rPr lang="en-US" sz="1800" i="1" smtClean="0">
                                  <a:solidFill>
                                    <a:srgbClr val="202122"/>
                                  </a:solidFill>
                                  <a:highlight>
                                    <a:schemeClr val="lt1"/>
                                  </a:highlight>
                                  <a:latin typeface="Cambria Math" panose="02040503050406030204" pitchFamily="18" charset="0"/>
                                  <a:sym typeface="Times New Roman"/>
                                </a:rPr>
                              </m:ctrlPr>
                            </m:dPr>
                            <m:e>
                              <m:f>
                                <m:fPr>
                                  <m:ctrlPr>
                                    <a:rPr lang="en-US" sz="1800" i="1" smtClean="0">
                                      <a:solidFill>
                                        <a:srgbClr val="202122"/>
                                      </a:solidFill>
                                      <a:highlight>
                                        <a:schemeClr val="lt1"/>
                                      </a:highlight>
                                      <a:latin typeface="Cambria Math" panose="02040503050406030204" pitchFamily="18" charset="0"/>
                                      <a:sym typeface="Times New Roman"/>
                                    </a:rPr>
                                  </m:ctrlPr>
                                </m:fPr>
                                <m:num>
                                  <m:r>
                                    <a:rPr lang="en-US" sz="1800" b="0" i="1" smtClean="0">
                                      <a:solidFill>
                                        <a:srgbClr val="202122"/>
                                      </a:solidFill>
                                      <a:highlight>
                                        <a:schemeClr val="lt1"/>
                                      </a:highlight>
                                      <a:latin typeface="Cambria Math" panose="02040503050406030204" pitchFamily="18" charset="0"/>
                                      <a:sym typeface="Times New Roman"/>
                                    </a:rPr>
                                    <m:t>𝑤</m:t>
                                  </m:r>
                                </m:num>
                                <m:den>
                                  <m:r>
                                    <a:rPr lang="en-US" sz="1800" i="1" smtClean="0">
                                      <a:solidFill>
                                        <a:srgbClr val="202122"/>
                                      </a:solidFill>
                                      <a:highlight>
                                        <a:schemeClr val="lt1"/>
                                      </a:highlight>
                                      <a:latin typeface="Cambria Math" panose="02040503050406030204" pitchFamily="18" charset="0"/>
                                      <a:sym typeface="Times New Roman"/>
                                    </a:rPr>
                                    <m:t>𝑉</m:t>
                                  </m:r>
                                </m:den>
                              </m:f>
                            </m:e>
                          </m:d>
                        </m:e>
                      </m:func>
                      <m:r>
                        <a:rPr lang="en-US" sz="1800" b="0" i="0" smtClean="0">
                          <a:solidFill>
                            <a:srgbClr val="202122"/>
                          </a:solidFill>
                          <a:highlight>
                            <a:schemeClr val="lt1"/>
                          </a:highlight>
                          <a:latin typeface="Cambria Math" panose="02040503050406030204" pitchFamily="18" charset="0"/>
                          <a:sym typeface="Times New Roman"/>
                        </a:rPr>
                        <m:t>  </m:t>
                      </m:r>
                      <m:sSub>
                        <m:sSubPr>
                          <m:ctrlPr>
                            <a:rPr lang="en-US" sz="1800" i="1" smtClean="0">
                              <a:solidFill>
                                <a:srgbClr val="202122"/>
                              </a:solidFill>
                              <a:highlight>
                                <a:schemeClr val="lt1"/>
                              </a:highlight>
                              <a:latin typeface="Cambria Math" panose="02040503050406030204" pitchFamily="18" charset="0"/>
                              <a:sym typeface="Times New Roman"/>
                            </a:rPr>
                          </m:ctrlPr>
                        </m:sSubPr>
                        <m:e>
                          <m:r>
                            <a:rPr lang="en-US" sz="1800" i="1" smtClean="0">
                              <a:solidFill>
                                <a:srgbClr val="202122"/>
                              </a:solidFill>
                              <a:highlight>
                                <a:schemeClr val="lt1"/>
                              </a:highlight>
                              <a:latin typeface="Cambria Math" panose="02040503050406030204" pitchFamily="18" charset="0"/>
                              <a:sym typeface="Times New Roman"/>
                            </a:rPr>
                            <m:t>𝑡</m:t>
                          </m:r>
                        </m:e>
                        <m:sub>
                          <m:r>
                            <a:rPr lang="en-US" sz="1800" i="1" smtClean="0">
                              <a:solidFill>
                                <a:srgbClr val="202122"/>
                              </a:solidFill>
                              <a:highlight>
                                <a:schemeClr val="lt1"/>
                              </a:highlight>
                              <a:latin typeface="Cambria Math" panose="02040503050406030204" pitchFamily="18" charset="0"/>
                              <a:sym typeface="Times New Roman"/>
                            </a:rPr>
                            <m:t>𝑓</m:t>
                          </m:r>
                        </m:sub>
                      </m:sSub>
                      <m:r>
                        <a:rPr lang="en-US" sz="1800" i="1" smtClean="0">
                          <a:solidFill>
                            <a:srgbClr val="202122"/>
                          </a:solidFill>
                          <a:highlight>
                            <a:schemeClr val="lt1"/>
                          </a:highlight>
                          <a:latin typeface="Cambria Math" panose="02040503050406030204" pitchFamily="18" charset="0"/>
                          <a:sym typeface="Times New Roman"/>
                        </a:rPr>
                        <m:t>=</m:t>
                      </m:r>
                      <m:f>
                        <m:fPr>
                          <m:ctrlPr>
                            <a:rPr lang="en-US" sz="1800" i="1" smtClean="0">
                              <a:solidFill>
                                <a:srgbClr val="202122"/>
                              </a:solidFill>
                              <a:highlight>
                                <a:schemeClr val="lt1"/>
                              </a:highlight>
                              <a:latin typeface="Cambria Math" panose="02040503050406030204" pitchFamily="18" charset="0"/>
                              <a:sym typeface="Times New Roman"/>
                            </a:rPr>
                          </m:ctrlPr>
                        </m:fPr>
                        <m:num>
                          <m:r>
                            <a:rPr lang="en-US" sz="1800" i="1" smtClean="0">
                              <a:solidFill>
                                <a:srgbClr val="202122"/>
                              </a:solidFill>
                              <a:highlight>
                                <a:schemeClr val="lt1"/>
                              </a:highlight>
                              <a:latin typeface="Cambria Math" panose="02040503050406030204" pitchFamily="18" charset="0"/>
                              <a:sym typeface="Times New Roman"/>
                            </a:rPr>
                            <m:t>1</m:t>
                          </m:r>
                        </m:num>
                        <m:den>
                          <m:sSup>
                            <m:sSupPr>
                              <m:ctrlPr>
                                <a:rPr lang="en-US" sz="1800" i="1" smtClean="0">
                                  <a:solidFill>
                                    <a:srgbClr val="202122"/>
                                  </a:solidFill>
                                  <a:highlight>
                                    <a:schemeClr val="lt1"/>
                                  </a:highlight>
                                  <a:latin typeface="Cambria Math" panose="02040503050406030204" pitchFamily="18" charset="0"/>
                                  <a:sym typeface="Times New Roman"/>
                                </a:rPr>
                              </m:ctrlPr>
                            </m:sSupPr>
                            <m:e>
                              <m:r>
                                <a:rPr lang="en-US" sz="1800" i="1" smtClean="0">
                                  <a:solidFill>
                                    <a:srgbClr val="202122"/>
                                  </a:solidFill>
                                  <a:highlight>
                                    <a:schemeClr val="lt1"/>
                                  </a:highlight>
                                  <a:latin typeface="Cambria Math" panose="02040503050406030204" pitchFamily="18" charset="0"/>
                                  <a:sym typeface="Times New Roman"/>
                                </a:rPr>
                                <m:t>𝑉</m:t>
                              </m:r>
                            </m:e>
                            <m:sup>
                              <m:r>
                                <a:rPr lang="en-US" sz="1800" i="1" smtClean="0">
                                  <a:solidFill>
                                    <a:srgbClr val="202122"/>
                                  </a:solidFill>
                                  <a:highlight>
                                    <a:schemeClr val="lt1"/>
                                  </a:highlight>
                                  <a:latin typeface="Cambria Math" panose="02040503050406030204" pitchFamily="18" charset="0"/>
                                  <a:sym typeface="Times New Roman"/>
                                </a:rPr>
                                <m:t>2</m:t>
                              </m:r>
                            </m:sup>
                          </m:sSup>
                          <m:r>
                            <a:rPr lang="en-US" sz="1800" i="1" smtClean="0">
                              <a:solidFill>
                                <a:srgbClr val="202122"/>
                              </a:solidFill>
                              <a:highlight>
                                <a:schemeClr val="lt1"/>
                              </a:highlight>
                              <a:latin typeface="Cambria Math" panose="02040503050406030204" pitchFamily="18" charset="0"/>
                              <a:sym typeface="Times New Roman"/>
                            </a:rPr>
                            <m:t>−</m:t>
                          </m:r>
                          <m:sSup>
                            <m:sSupPr>
                              <m:ctrlPr>
                                <a:rPr lang="en-US" sz="1800" i="1" smtClean="0">
                                  <a:solidFill>
                                    <a:srgbClr val="202122"/>
                                  </a:solidFill>
                                  <a:highlight>
                                    <a:schemeClr val="lt1"/>
                                  </a:highlight>
                                  <a:latin typeface="Cambria Math" panose="02040503050406030204" pitchFamily="18" charset="0"/>
                                  <a:sym typeface="Times New Roman"/>
                                </a:rPr>
                              </m:ctrlPr>
                            </m:sSupPr>
                            <m:e>
                              <m:r>
                                <a:rPr lang="en-US" sz="1800" i="1" smtClean="0">
                                  <a:solidFill>
                                    <a:srgbClr val="202122"/>
                                  </a:solidFill>
                                  <a:highlight>
                                    <a:schemeClr val="lt1"/>
                                  </a:highlight>
                                  <a:latin typeface="Cambria Math" panose="02040503050406030204" pitchFamily="18" charset="0"/>
                                  <a:sym typeface="Times New Roman"/>
                                </a:rPr>
                                <m:t>𝑤</m:t>
                              </m:r>
                            </m:e>
                            <m:sup>
                              <m:r>
                                <a:rPr lang="en-US" sz="1800" i="1" smtClean="0">
                                  <a:solidFill>
                                    <a:srgbClr val="202122"/>
                                  </a:solidFill>
                                  <a:highlight>
                                    <a:schemeClr val="lt1"/>
                                  </a:highlight>
                                  <a:latin typeface="Cambria Math" panose="02040503050406030204" pitchFamily="18" charset="0"/>
                                  <a:sym typeface="Times New Roman"/>
                                </a:rPr>
                                <m:t>2</m:t>
                              </m:r>
                            </m:sup>
                          </m:sSup>
                        </m:den>
                      </m:f>
                    </m:oMath>
                  </m:oMathPara>
                </a14:m>
                <a:br>
                  <a:rPr lang="en-US" sz="2000" dirty="0">
                    <a:solidFill>
                      <a:srgbClr val="202122"/>
                    </a:solidFill>
                    <a:highlight>
                      <a:schemeClr val="lt1"/>
                    </a:highlight>
                    <a:latin typeface="Times New Roman"/>
                    <a:ea typeface="Times New Roman"/>
                    <a:cs typeface="Times New Roman"/>
                    <a:sym typeface="Times New Roman"/>
                  </a:rPr>
                </a:br>
                <a:r>
                  <a:rPr lang="en-US" sz="2000" dirty="0">
                    <a:solidFill>
                      <a:srgbClr val="202122"/>
                    </a:solidFill>
                    <a:highlight>
                      <a:schemeClr val="lt1"/>
                    </a:highlight>
                    <a:latin typeface="Times New Roman"/>
                    <a:ea typeface="Times New Roman"/>
                    <a:cs typeface="Times New Roman"/>
                    <a:sym typeface="Times New Roman"/>
                  </a:rPr>
                  <a:t>      </a:t>
                </a:r>
                <a:br>
                  <a:rPr lang="en-US" sz="2000" dirty="0">
                    <a:solidFill>
                      <a:srgbClr val="202122"/>
                    </a:solidFill>
                    <a:highlight>
                      <a:schemeClr val="lt1"/>
                    </a:highlight>
                    <a:latin typeface="Times New Roman"/>
                    <a:ea typeface="Times New Roman"/>
                    <a:cs typeface="Times New Roman"/>
                    <a:sym typeface="Times New Roman"/>
                  </a:rPr>
                </a:br>
                <a:br>
                  <a:rPr lang="en-US" sz="2000" dirty="0">
                    <a:solidFill>
                      <a:srgbClr val="202122"/>
                    </a:solidFill>
                    <a:highlight>
                      <a:schemeClr val="lt1"/>
                    </a:highlight>
                    <a:latin typeface="Times New Roman"/>
                    <a:ea typeface="Times New Roman"/>
                    <a:cs typeface="Times New Roman"/>
                    <a:sym typeface="Times New Roman"/>
                  </a:rPr>
                </a:br>
                <a:r>
                  <a:rPr lang="en-US" sz="2000" dirty="0">
                    <a:solidFill>
                      <a:srgbClr val="202122"/>
                    </a:solidFill>
                    <a:highlight>
                      <a:schemeClr val="lt1"/>
                    </a:highlight>
                    <a:latin typeface="Times New Roman"/>
                    <a:ea typeface="Times New Roman"/>
                    <a:cs typeface="Times New Roman"/>
                    <a:sym typeface="Times New Roman"/>
                  </a:rPr>
                  <a:t> </a:t>
                </a:r>
                <a:endParaRPr lang="en-US" sz="1400" dirty="0"/>
              </a:p>
            </p:txBody>
          </p:sp>
        </mc:Choice>
        <mc:Fallback xmlns="">
          <p:sp>
            <p:nvSpPr>
              <p:cNvPr id="248" name="Google Shape;248;p26"/>
              <p:cNvSpPr txBox="1">
                <a:spLocks noGrp="1" noRot="1" noChangeAspect="1" noMove="1" noResize="1" noEditPoints="1" noAdjustHandles="1" noChangeArrowheads="1" noChangeShapeType="1" noTextEdit="1"/>
              </p:cNvSpPr>
              <p:nvPr>
                <p:ph type="body" idx="1"/>
              </p:nvPr>
            </p:nvSpPr>
            <p:spPr>
              <a:xfrm>
                <a:off x="382500" y="641038"/>
                <a:ext cx="8734500" cy="5132100"/>
              </a:xfrm>
              <a:prstGeom prst="rect">
                <a:avLst/>
              </a:prstGeom>
              <a:blipFill>
                <a:blip r:embed="rId3"/>
                <a:stretch>
                  <a:fillRect/>
                </a:stretch>
              </a:blipFill>
              <a:ln>
                <a:noFill/>
              </a:ln>
            </p:spPr>
            <p:txBody>
              <a:bodyPr/>
              <a:lstStyle/>
              <a:p>
                <a:r>
                  <a:rPr lang="it-IT">
                    <a:noFill/>
                  </a:rPr>
                  <a:t> </a:t>
                </a:r>
              </a:p>
            </p:txBody>
          </p:sp>
        </mc:Fallback>
      </mc:AlternateContent>
      <p:sp>
        <p:nvSpPr>
          <p:cNvPr id="250" name="Google Shape;250;p26"/>
          <p:cNvSpPr txBox="1">
            <a:spLocks noGrp="1"/>
          </p:cNvSpPr>
          <p:nvPr>
            <p:ph type="title"/>
          </p:nvPr>
        </p:nvSpPr>
        <p:spPr>
          <a:xfrm>
            <a:off x="652887" y="242850"/>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latin typeface="Times New Roman"/>
                <a:ea typeface="Times New Roman"/>
                <a:cs typeface="Times New Roman"/>
                <a:sym typeface="Times New Roman"/>
              </a:rPr>
              <a:t>Zermelo’s</a:t>
            </a:r>
            <a:r>
              <a:rPr lang="en-GB" dirty="0">
                <a:latin typeface="Times New Roman"/>
                <a:ea typeface="Times New Roman"/>
                <a:cs typeface="Times New Roman"/>
                <a:sym typeface="Times New Roman"/>
              </a:rPr>
              <a:t> Navigation Problem</a:t>
            </a:r>
            <a:endParaRPr dirty="0"/>
          </a:p>
        </p:txBody>
      </p:sp>
      <p:sp>
        <p:nvSpPr>
          <p:cNvPr id="9" name="TextBox 8">
            <a:extLst>
              <a:ext uri="{FF2B5EF4-FFF2-40B4-BE49-F238E27FC236}">
                <a16:creationId xmlns:a16="http://schemas.microsoft.com/office/drawing/2014/main" id="{D072A388-1DBD-421D-9866-1E55C3EEC669}"/>
              </a:ext>
            </a:extLst>
          </p:cNvPr>
          <p:cNvSpPr txBox="1"/>
          <p:nvPr/>
        </p:nvSpPr>
        <p:spPr>
          <a:xfrm>
            <a:off x="3804719" y="1322872"/>
            <a:ext cx="2140919"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Our final solution </a:t>
            </a:r>
            <a:endParaRPr lang="it-IT" dirty="0">
              <a:latin typeface="Times New Roman" panose="02020603050405020304" pitchFamily="18" charset="0"/>
              <a:cs typeface="Times New Roman" panose="02020603050405020304" pitchFamily="18" charset="0"/>
            </a:endParaRPr>
          </a:p>
        </p:txBody>
      </p:sp>
      <p:cxnSp>
        <p:nvCxnSpPr>
          <p:cNvPr id="5" name="Straight Connector 4">
            <a:extLst>
              <a:ext uri="{FF2B5EF4-FFF2-40B4-BE49-F238E27FC236}">
                <a16:creationId xmlns:a16="http://schemas.microsoft.com/office/drawing/2014/main" id="{124A459B-5C24-4C79-82B4-DFE22985CFBA}"/>
              </a:ext>
            </a:extLst>
          </p:cNvPr>
          <p:cNvCxnSpPr>
            <a:cxnSpLocks/>
          </p:cNvCxnSpPr>
          <p:nvPr/>
        </p:nvCxnSpPr>
        <p:spPr>
          <a:xfrm flipV="1">
            <a:off x="3712310" y="2440563"/>
            <a:ext cx="1598840" cy="1171283"/>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4D1623C2-A931-4796-9C56-5BDEB9A84AE7}"/>
              </a:ext>
            </a:extLst>
          </p:cNvPr>
          <p:cNvCxnSpPr/>
          <p:nvPr/>
        </p:nvCxnSpPr>
        <p:spPr>
          <a:xfrm>
            <a:off x="5301610" y="2459916"/>
            <a:ext cx="0" cy="1171283"/>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B862EC-C2D6-41F7-8626-0A930574C17C}"/>
              </a:ext>
            </a:extLst>
          </p:cNvPr>
          <p:cNvCxnSpPr>
            <a:cxnSpLocks/>
          </p:cNvCxnSpPr>
          <p:nvPr/>
        </p:nvCxnSpPr>
        <p:spPr>
          <a:xfrm flipH="1">
            <a:off x="3712310" y="3631199"/>
            <a:ext cx="1598840" cy="0"/>
          </a:xfrm>
          <a:prstGeom prst="line">
            <a:avLst/>
          </a:prstGeom>
          <a:ln w="19050">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1D2FCE-3427-4219-AE1C-BDE3179BEC66}"/>
                  </a:ext>
                </a:extLst>
              </p:cNvPr>
              <p:cNvSpPr txBox="1"/>
              <p:nvPr/>
            </p:nvSpPr>
            <p:spPr>
              <a:xfrm>
                <a:off x="4255545" y="2893418"/>
                <a:ext cx="167610"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𝑉</m:t>
                      </m:r>
                    </m:oMath>
                  </m:oMathPara>
                </a14:m>
                <a:endParaRPr lang="it-IT" dirty="0"/>
              </a:p>
            </p:txBody>
          </p:sp>
        </mc:Choice>
        <mc:Fallback xmlns="">
          <p:sp>
            <p:nvSpPr>
              <p:cNvPr id="16" name="TextBox 15">
                <a:extLst>
                  <a:ext uri="{FF2B5EF4-FFF2-40B4-BE49-F238E27FC236}">
                    <a16:creationId xmlns:a16="http://schemas.microsoft.com/office/drawing/2014/main" id="{BA1D2FCE-3427-4219-AE1C-BDE3179BEC66}"/>
                  </a:ext>
                </a:extLst>
              </p:cNvPr>
              <p:cNvSpPr txBox="1">
                <a:spLocks noRot="1" noChangeAspect="1" noMove="1" noResize="1" noEditPoints="1" noAdjustHandles="1" noChangeArrowheads="1" noChangeShapeType="1" noTextEdit="1"/>
              </p:cNvSpPr>
              <p:nvPr/>
            </p:nvSpPr>
            <p:spPr>
              <a:xfrm>
                <a:off x="4255545" y="2893418"/>
                <a:ext cx="167610" cy="215444"/>
              </a:xfrm>
              <a:prstGeom prst="rect">
                <a:avLst/>
              </a:prstGeom>
              <a:blipFill>
                <a:blip r:embed="rId4"/>
                <a:stretch>
                  <a:fillRect l="-21429" r="-14286" b="-857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CDCA5EF4-1B32-43E7-9C11-7421EBE4CBEF}"/>
                  </a:ext>
                </a:extLst>
              </p:cNvPr>
              <p:cNvSpPr txBox="1"/>
              <p:nvPr/>
            </p:nvSpPr>
            <p:spPr>
              <a:xfrm>
                <a:off x="3441270" y="3657265"/>
                <a:ext cx="2140919" cy="36099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ad>
                        <m:radPr>
                          <m:degHide m:val="on"/>
                          <m:ctrlPr>
                            <a:rPr lang="it-IT" i="1" smtClean="0">
                              <a:solidFill>
                                <a:srgbClr val="836967"/>
                              </a:solidFill>
                              <a:latin typeface="Cambria Math" panose="02040503050406030204" pitchFamily="18" charset="0"/>
                            </a:rPr>
                          </m:ctrlPr>
                        </m:radPr>
                        <m:deg/>
                        <m:e>
                          <m:sSup>
                            <m:sSupPr>
                              <m:ctrlPr>
                                <a:rPr lang="it-IT" i="1" smtClean="0">
                                  <a:solidFill>
                                    <a:srgbClr val="836967"/>
                                  </a:solidFill>
                                  <a:latin typeface="Cambria Math" panose="02040503050406030204" pitchFamily="18" charset="0"/>
                                </a:rPr>
                              </m:ctrlPr>
                            </m:sSupPr>
                            <m:e>
                              <m:r>
                                <a:rPr lang="it-IT" i="1" smtClean="0">
                                  <a:latin typeface="Cambria Math" panose="02040503050406030204" pitchFamily="18" charset="0"/>
                                </a:rPr>
                                <m:t>𝑉</m:t>
                              </m:r>
                            </m:e>
                            <m:sup>
                              <m:r>
                                <a:rPr lang="it-IT" i="1" smtClean="0">
                                  <a:latin typeface="Cambria Math" panose="02040503050406030204" pitchFamily="18" charset="0"/>
                                </a:rPr>
                                <m:t>2</m:t>
                              </m:r>
                            </m:sup>
                          </m:sSup>
                          <m:r>
                            <a:rPr lang="it-IT" i="1" smtClean="0">
                              <a:latin typeface="Cambria Math" panose="02040503050406030204" pitchFamily="18" charset="0"/>
                            </a:rPr>
                            <m:t>−</m:t>
                          </m:r>
                          <m:sSup>
                            <m:sSupPr>
                              <m:ctrlPr>
                                <a:rPr lang="it-IT" i="1" smtClean="0">
                                  <a:solidFill>
                                    <a:srgbClr val="836967"/>
                                  </a:solidFill>
                                  <a:latin typeface="Cambria Math" panose="02040503050406030204" pitchFamily="18" charset="0"/>
                                </a:rPr>
                              </m:ctrlPr>
                            </m:sSupPr>
                            <m:e>
                              <m:r>
                                <a:rPr lang="it-IT" i="1" smtClean="0">
                                  <a:latin typeface="Cambria Math" panose="02040503050406030204" pitchFamily="18" charset="0"/>
                                </a:rPr>
                                <m:t>𝑤</m:t>
                              </m:r>
                            </m:e>
                            <m:sup>
                              <m:r>
                                <a:rPr lang="it-IT" i="1" smtClean="0">
                                  <a:latin typeface="Cambria Math" panose="02040503050406030204" pitchFamily="18" charset="0"/>
                                </a:rPr>
                                <m:t>2</m:t>
                              </m:r>
                            </m:sup>
                          </m:sSup>
                        </m:e>
                      </m:rad>
                    </m:oMath>
                  </m:oMathPara>
                </a14:m>
                <a:endParaRPr lang="it-IT" dirty="0">
                  <a:latin typeface="Times New Roman" panose="02020603050405020304" pitchFamily="18" charset="0"/>
                  <a:cs typeface="Times New Roman" panose="02020603050405020304" pitchFamily="18" charset="0"/>
                </a:endParaRPr>
              </a:p>
            </p:txBody>
          </p:sp>
        </mc:Choice>
        <mc:Fallback xmlns="">
          <p:sp>
            <p:nvSpPr>
              <p:cNvPr id="23" name="TextBox 22">
                <a:extLst>
                  <a:ext uri="{FF2B5EF4-FFF2-40B4-BE49-F238E27FC236}">
                    <a16:creationId xmlns:a16="http://schemas.microsoft.com/office/drawing/2014/main" id="{CDCA5EF4-1B32-43E7-9C11-7421EBE4CBEF}"/>
                  </a:ext>
                </a:extLst>
              </p:cNvPr>
              <p:cNvSpPr txBox="1">
                <a:spLocks noRot="1" noChangeAspect="1" noMove="1" noResize="1" noEditPoints="1" noAdjustHandles="1" noChangeArrowheads="1" noChangeShapeType="1" noTextEdit="1"/>
              </p:cNvSpPr>
              <p:nvPr/>
            </p:nvSpPr>
            <p:spPr>
              <a:xfrm>
                <a:off x="3441270" y="3657265"/>
                <a:ext cx="2140919" cy="360996"/>
              </a:xfrm>
              <a:prstGeom prst="rect">
                <a:avLst/>
              </a:prstGeom>
              <a:blipFill>
                <a:blip r:embed="rId5"/>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303A057F-29F0-4C5F-AC82-A4AA32833EB1}"/>
                  </a:ext>
                </a:extLst>
              </p:cNvPr>
              <p:cNvSpPr txBox="1"/>
              <p:nvPr/>
            </p:nvSpPr>
            <p:spPr>
              <a:xfrm>
                <a:off x="4404811" y="2836878"/>
                <a:ext cx="2140919"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m:t>
                      </m:r>
                      <m:r>
                        <a:rPr lang="it-IT" i="1" smtClean="0">
                          <a:latin typeface="Cambria Math" panose="02040503050406030204" pitchFamily="18" charset="0"/>
                        </a:rPr>
                        <m:t>𝑤</m:t>
                      </m:r>
                    </m:oMath>
                  </m:oMathPara>
                </a14:m>
                <a:endParaRPr lang="it-IT" dirty="0">
                  <a:latin typeface="Times New Roman" panose="02020603050405020304" pitchFamily="18" charset="0"/>
                  <a:cs typeface="Times New Roman" panose="02020603050405020304" pitchFamily="18" charset="0"/>
                </a:endParaRPr>
              </a:p>
            </p:txBody>
          </p:sp>
        </mc:Choice>
        <mc:Fallback xmlns="">
          <p:sp>
            <p:nvSpPr>
              <p:cNvPr id="24" name="TextBox 23">
                <a:extLst>
                  <a:ext uri="{FF2B5EF4-FFF2-40B4-BE49-F238E27FC236}">
                    <a16:creationId xmlns:a16="http://schemas.microsoft.com/office/drawing/2014/main" id="{303A057F-29F0-4C5F-AC82-A4AA32833EB1}"/>
                  </a:ext>
                </a:extLst>
              </p:cNvPr>
              <p:cNvSpPr txBox="1">
                <a:spLocks noRot="1" noChangeAspect="1" noMove="1" noResize="1" noEditPoints="1" noAdjustHandles="1" noChangeArrowheads="1" noChangeShapeType="1" noTextEdit="1"/>
              </p:cNvSpPr>
              <p:nvPr/>
            </p:nvSpPr>
            <p:spPr>
              <a:xfrm>
                <a:off x="4404811" y="2836878"/>
                <a:ext cx="2140919" cy="307777"/>
              </a:xfrm>
              <a:prstGeom prst="rect">
                <a:avLst/>
              </a:prstGeom>
              <a:blipFill>
                <a:blip r:embed="rId6"/>
                <a:stretch>
                  <a:fillRect/>
                </a:stretch>
              </a:blipFill>
            </p:spPr>
            <p:txBody>
              <a:bodyPr/>
              <a:lstStyle/>
              <a:p>
                <a:r>
                  <a:rPr lang="it-IT">
                    <a:noFill/>
                  </a:rPr>
                  <a:t> </a:t>
                </a:r>
              </a:p>
            </p:txBody>
          </p:sp>
        </mc:Fallback>
      </mc:AlternateContent>
      <p:sp>
        <p:nvSpPr>
          <p:cNvPr id="25" name="TextBox 24">
            <a:extLst>
              <a:ext uri="{FF2B5EF4-FFF2-40B4-BE49-F238E27FC236}">
                <a16:creationId xmlns:a16="http://schemas.microsoft.com/office/drawing/2014/main" id="{7369711D-332A-43BC-89B9-8048DAC28F32}"/>
              </a:ext>
            </a:extLst>
          </p:cNvPr>
          <p:cNvSpPr txBox="1"/>
          <p:nvPr/>
        </p:nvSpPr>
        <p:spPr>
          <a:xfrm>
            <a:off x="3868309" y="3897238"/>
            <a:ext cx="2140919"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Control Triangle</a:t>
            </a:r>
            <a:endParaRPr lang="it-IT" dirty="0">
              <a:latin typeface="Times New Roman" panose="02020603050405020304" pitchFamily="18" charset="0"/>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527CCF88-479E-4423-91D2-A303B253EFB1}"/>
                  </a:ext>
                </a:extLst>
              </p:cNvPr>
              <p:cNvSpPr txBox="1"/>
              <p:nvPr/>
            </p:nvSpPr>
            <p:spPr>
              <a:xfrm>
                <a:off x="5716362" y="2103844"/>
                <a:ext cx="2776859" cy="167340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Numerical Example </a:t>
                </a:r>
                <a:br>
                  <a:rPr lang="en-US"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cs typeface="Times New Roman" panose="02020603050405020304" pitchFamily="18" charset="0"/>
                        </a:rPr>
                        <m:t>𝑉</m:t>
                      </m:r>
                      <m:r>
                        <a:rPr lang="en-US" b="0" i="1" smtClean="0">
                          <a:latin typeface="Cambria Math" panose="02040503050406030204" pitchFamily="18" charset="0"/>
                          <a:cs typeface="Times New Roman" panose="02020603050405020304" pitchFamily="18" charset="0"/>
                        </a:rPr>
                        <m:t>=600</m:t>
                      </m:r>
                      <m:f>
                        <m:fPr>
                          <m:ctrlPr>
                            <a:rPr lang="en-US" b="0" i="1" smtClean="0">
                              <a:latin typeface="Cambria Math" panose="02040503050406030204" pitchFamily="18" charset="0"/>
                              <a:cs typeface="Times New Roman" panose="02020603050405020304" pitchFamily="18" charset="0"/>
                            </a:rPr>
                          </m:ctrlPr>
                        </m:fPr>
                        <m:num>
                          <m:r>
                            <a:rPr lang="en-US" b="0" i="1" smtClean="0">
                              <a:latin typeface="Cambria Math" panose="02040503050406030204" pitchFamily="18" charset="0"/>
                              <a:cs typeface="Times New Roman" panose="02020603050405020304" pitchFamily="18" charset="0"/>
                            </a:rPr>
                            <m:t>𝑚</m:t>
                          </m:r>
                        </m:num>
                        <m:den>
                          <m:r>
                            <a:rPr lang="it-IT" b="0" i="1" smtClean="0">
                              <a:latin typeface="Cambria Math" panose="02040503050406030204" pitchFamily="18" charset="0"/>
                              <a:cs typeface="Times New Roman" panose="02020603050405020304" pitchFamily="18" charset="0"/>
                            </a:rPr>
                            <m:t>𝑠</m:t>
                          </m:r>
                        </m:den>
                      </m:f>
                    </m:oMath>
                  </m:oMathPara>
                </a14:m>
                <a:br>
                  <a:rPr lang="en-US" dirty="0">
                    <a:latin typeface="Times New Roman" panose="02020603050405020304" pitchFamily="18" charset="0"/>
                    <a:cs typeface="Times New Roman" panose="02020603050405020304" pitchFamily="18" charset="0"/>
                  </a:rPr>
                </a:br>
                <a14:m>
                  <m:oMath xmlns:m="http://schemas.openxmlformats.org/officeDocument/2006/math">
                    <m:r>
                      <a:rPr lang="en-US" b="0" i="1" smtClean="0">
                        <a:latin typeface="Cambria Math" panose="02040503050406030204" pitchFamily="18" charset="0"/>
                        <a:cs typeface="Times New Roman" panose="02020603050405020304" pitchFamily="18" charset="0"/>
                      </a:rPr>
                      <m:t>𝑤</m:t>
                    </m:r>
                    <m:r>
                      <a:rPr lang="en-US" b="0" i="1" smtClean="0">
                        <a:latin typeface="Cambria Math" panose="02040503050406030204" pitchFamily="18" charset="0"/>
                        <a:cs typeface="Times New Roman" panose="02020603050405020304" pitchFamily="18" charset="0"/>
                      </a:rPr>
                      <m:t>=60</m:t>
                    </m:r>
                  </m:oMath>
                </a14:m>
                <a:r>
                  <a:rPr lang="en-US" dirty="0">
                    <a:latin typeface="Times New Roman" panose="02020603050405020304" pitchFamily="18" charset="0"/>
                    <a:cs typeface="Times New Roman" panose="02020603050405020304" pitchFamily="18" charset="0"/>
                  </a:rPr>
                  <a:t> </a:t>
                </a:r>
                <a14:m>
                  <m:oMath xmlns:m="http://schemas.openxmlformats.org/officeDocument/2006/math">
                    <m:f>
                      <m:fPr>
                        <m:ctrlPr>
                          <a:rPr lang="en-US" i="1">
                            <a:latin typeface="Cambria Math" panose="02040503050406030204" pitchFamily="18" charset="0"/>
                            <a:cs typeface="Times New Roman" panose="02020603050405020304" pitchFamily="18" charset="0"/>
                          </a:rPr>
                        </m:ctrlPr>
                      </m:fPr>
                      <m:num>
                        <m:r>
                          <a:rPr lang="en-US" i="1">
                            <a:latin typeface="Cambria Math" panose="02040503050406030204" pitchFamily="18" charset="0"/>
                            <a:cs typeface="Times New Roman" panose="02020603050405020304" pitchFamily="18" charset="0"/>
                          </a:rPr>
                          <m:t>𝑚</m:t>
                        </m:r>
                      </m:num>
                      <m:den>
                        <m:r>
                          <a:rPr lang="it-IT" b="0" i="1" smtClean="0">
                            <a:latin typeface="Cambria Math" panose="02040503050406030204" pitchFamily="18" charset="0"/>
                            <a:cs typeface="Times New Roman" panose="02020603050405020304" pitchFamily="18" charset="0"/>
                          </a:rPr>
                          <m:t>𝑠</m:t>
                        </m:r>
                      </m:den>
                    </m:f>
                  </m:oMath>
                </a14:m>
                <a:r>
                  <a:rPr lang="en-US" b="0" dirty="0">
                    <a:latin typeface="Times New Roman" panose="02020603050405020304" pitchFamily="18" charset="0"/>
                    <a:cs typeface="Times New Roman" panose="02020603050405020304" pitchFamily="18" charset="0"/>
                  </a:rPr>
                  <a:t> </a:t>
                </a:r>
                <a:br>
                  <a:rPr lang="en-US" b="0"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𝜃</m:t>
                      </m:r>
                      <m:r>
                        <a:rPr lang="en-US" b="0" i="1" smtClean="0">
                          <a:latin typeface="Cambria Math" panose="02040503050406030204" pitchFamily="18" charset="0"/>
                        </a:rPr>
                        <m:t>=−0.1002 </m:t>
                      </m:r>
                      <m:r>
                        <a:rPr lang="en-US" b="0" i="1" smtClean="0">
                          <a:latin typeface="Cambria Math" panose="02040503050406030204" pitchFamily="18" charset="0"/>
                        </a:rPr>
                        <m:t>𝑟𝑎𝑑𝑖𝑎𝑛𝑠</m:t>
                      </m:r>
                    </m:oMath>
                  </m:oMathPara>
                </a14:m>
                <a:br>
                  <a:rPr lang="en-US" b="0" dirty="0">
                    <a:latin typeface="Times New Roman" panose="02020603050405020304" pitchFamily="18" charset="0"/>
                  </a:rPr>
                </a:br>
                <a:endParaRPr lang="en-US" b="0" dirty="0">
                  <a:latin typeface="Times New Roman" panose="02020603050405020304" pitchFamily="18" charset="0"/>
                  <a:cs typeface="Times New Roman" panose="02020603050405020304" pitchFamily="18" charset="0"/>
                </a:endParaRPr>
              </a:p>
              <a:p>
                <a:pPr algn="ctr"/>
                <a:endParaRPr lang="en-US" b="0"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 </a:t>
                </a:r>
                <a:endParaRPr lang="it-IT" dirty="0">
                  <a:latin typeface="Times New Roman" panose="02020603050405020304" pitchFamily="18" charset="0"/>
                  <a:cs typeface="Times New Roman" panose="02020603050405020304" pitchFamily="18" charset="0"/>
                </a:endParaRPr>
              </a:p>
            </p:txBody>
          </p:sp>
        </mc:Choice>
        <mc:Fallback>
          <p:sp>
            <p:nvSpPr>
              <p:cNvPr id="19" name="TextBox 18">
                <a:extLst>
                  <a:ext uri="{FF2B5EF4-FFF2-40B4-BE49-F238E27FC236}">
                    <a16:creationId xmlns:a16="http://schemas.microsoft.com/office/drawing/2014/main" id="{527CCF88-479E-4423-91D2-A303B253EFB1}"/>
                  </a:ext>
                </a:extLst>
              </p:cNvPr>
              <p:cNvSpPr txBox="1">
                <a:spLocks noRot="1" noChangeAspect="1" noMove="1" noResize="1" noEditPoints="1" noAdjustHandles="1" noChangeArrowheads="1" noChangeShapeType="1" noTextEdit="1"/>
              </p:cNvSpPr>
              <p:nvPr/>
            </p:nvSpPr>
            <p:spPr>
              <a:xfrm>
                <a:off x="5716362" y="2103844"/>
                <a:ext cx="2776859" cy="1673407"/>
              </a:xfrm>
              <a:prstGeom prst="rect">
                <a:avLst/>
              </a:prstGeom>
              <a:blipFill>
                <a:blip r:embed="rId7"/>
                <a:stretch>
                  <a:fillRect t="-727"/>
                </a:stretch>
              </a:blipFill>
            </p:spPr>
            <p:txBody>
              <a:bodyPr/>
              <a:lstStyle/>
              <a:p>
                <a:r>
                  <a:rPr lang="it-IT">
                    <a:noFill/>
                  </a:rPr>
                  <a:t> </a:t>
                </a:r>
              </a:p>
            </p:txBody>
          </p:sp>
        </mc:Fallback>
      </mc:AlternateContent>
      <p:pic>
        <p:nvPicPr>
          <p:cNvPr id="21" name="Picture 20">
            <a:extLst>
              <a:ext uri="{FF2B5EF4-FFF2-40B4-BE49-F238E27FC236}">
                <a16:creationId xmlns:a16="http://schemas.microsoft.com/office/drawing/2014/main" id="{D65DAA44-4A6D-41E4-91AE-004E6DEEACEC}"/>
              </a:ext>
            </a:extLst>
          </p:cNvPr>
          <p:cNvPicPr>
            <a:picLocks noChangeAspect="1"/>
          </p:cNvPicPr>
          <p:nvPr/>
        </p:nvPicPr>
        <p:blipFill>
          <a:blip r:embed="rId8"/>
          <a:stretch>
            <a:fillRect/>
          </a:stretch>
        </p:blipFill>
        <p:spPr>
          <a:xfrm>
            <a:off x="640633" y="3795471"/>
            <a:ext cx="2496033" cy="1798090"/>
          </a:xfrm>
          <a:prstGeom prst="rect">
            <a:avLst/>
          </a:prstGeom>
        </p:spPr>
      </p:pic>
      <p:sp>
        <p:nvSpPr>
          <p:cNvPr id="31" name="Google Shape;227;p24">
            <a:extLst>
              <a:ext uri="{FF2B5EF4-FFF2-40B4-BE49-F238E27FC236}">
                <a16:creationId xmlns:a16="http://schemas.microsoft.com/office/drawing/2014/main" id="{FBFD29B2-6367-44DF-A966-B35491B3C2E5}"/>
              </a:ext>
            </a:extLst>
          </p:cNvPr>
          <p:cNvSpPr txBox="1"/>
          <p:nvPr/>
        </p:nvSpPr>
        <p:spPr>
          <a:xfrm>
            <a:off x="1219200" y="6106087"/>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dirty="0">
                <a:solidFill>
                  <a:schemeClr val="lt1"/>
                </a:solidFill>
              </a:rPr>
              <a:t>Zermelo’s Problem</a:t>
            </a: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p:txBody>
      </p:sp>
      <p:sp>
        <p:nvSpPr>
          <p:cNvPr id="22" name="Oval 21">
            <a:extLst>
              <a:ext uri="{FF2B5EF4-FFF2-40B4-BE49-F238E27FC236}">
                <a16:creationId xmlns:a16="http://schemas.microsoft.com/office/drawing/2014/main" id="{232EFF1C-8614-4591-86C0-AAAE75D6820F}"/>
              </a:ext>
            </a:extLst>
          </p:cNvPr>
          <p:cNvSpPr/>
          <p:nvPr/>
        </p:nvSpPr>
        <p:spPr>
          <a:xfrm>
            <a:off x="236626" y="3525584"/>
            <a:ext cx="3137557" cy="2345892"/>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3" name="Arrow: Right 32">
            <a:extLst>
              <a:ext uri="{FF2B5EF4-FFF2-40B4-BE49-F238E27FC236}">
                <a16:creationId xmlns:a16="http://schemas.microsoft.com/office/drawing/2014/main" id="{DC42B1E5-BFCE-4C74-B892-4CC648B1B8F0}"/>
              </a:ext>
            </a:extLst>
          </p:cNvPr>
          <p:cNvSpPr/>
          <p:nvPr/>
        </p:nvSpPr>
        <p:spPr>
          <a:xfrm>
            <a:off x="3804719" y="4312800"/>
            <a:ext cx="707010" cy="151393"/>
          </a:xfrm>
          <a:prstGeom prst="rightArrow">
            <a:avLst/>
          </a:prstGeom>
          <a:solidFill>
            <a:schemeClr val="bg1">
              <a:lumMod val="50000"/>
            </a:schemeClr>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4" name="TextBox 33">
            <a:extLst>
              <a:ext uri="{FF2B5EF4-FFF2-40B4-BE49-F238E27FC236}">
                <a16:creationId xmlns:a16="http://schemas.microsoft.com/office/drawing/2014/main" id="{9C914E83-7994-496A-B274-19946203CDFB}"/>
              </a:ext>
            </a:extLst>
          </p:cNvPr>
          <p:cNvSpPr txBox="1"/>
          <p:nvPr/>
        </p:nvSpPr>
        <p:spPr>
          <a:xfrm>
            <a:off x="4975057" y="4206436"/>
            <a:ext cx="3932317" cy="1384995"/>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Our investigation is to show how  we can zoom in and make the aircraft follow the </a:t>
            </a:r>
            <a:r>
              <a:rPr lang="en-US" b="1" dirty="0">
                <a:latin typeface="Times New Roman" panose="02020603050405020304" pitchFamily="18" charset="0"/>
                <a:cs typeface="Times New Roman" panose="02020603050405020304" pitchFamily="18" charset="0"/>
              </a:rPr>
              <a:t>our Zermelo’s output of Pitch Angle  </a:t>
            </a:r>
            <a:r>
              <a:rPr lang="en-US" dirty="0">
                <a:latin typeface="Times New Roman" panose="02020603050405020304" pitchFamily="18" charset="0"/>
                <a:cs typeface="Times New Roman" panose="02020603050405020304" pitchFamily="18" charset="0"/>
              </a:rPr>
              <a:t>and if yes how do we can do that </a:t>
            </a:r>
            <a:r>
              <a:rPr lang="en-US" b="1" dirty="0">
                <a:latin typeface="Times New Roman" panose="02020603050405020304" pitchFamily="18" charset="0"/>
                <a:cs typeface="Times New Roman" panose="02020603050405020304" pitchFamily="18" charset="0"/>
              </a:rPr>
              <a:t>optimally with respect to an objective function  related to control inputs and tracking this optimal path</a:t>
            </a:r>
            <a:endParaRPr lang="it-IT" b="1" dirty="0">
              <a:latin typeface="Times New Roman" panose="02020603050405020304" pitchFamily="18" charset="0"/>
              <a:cs typeface="Times New Roman" panose="02020603050405020304" pitchFamily="18" charset="0"/>
            </a:endParaRPr>
          </a:p>
        </p:txBody>
      </p:sp>
      <p:pic>
        <p:nvPicPr>
          <p:cNvPr id="29" name="Picture 28">
            <a:extLst>
              <a:ext uri="{FF2B5EF4-FFF2-40B4-BE49-F238E27FC236}">
                <a16:creationId xmlns:a16="http://schemas.microsoft.com/office/drawing/2014/main" id="{7A2AE624-24A1-4E00-893D-299A18A281B9}"/>
              </a:ext>
            </a:extLst>
          </p:cNvPr>
          <p:cNvPicPr>
            <a:picLocks noChangeAspect="1"/>
          </p:cNvPicPr>
          <p:nvPr/>
        </p:nvPicPr>
        <p:blipFill>
          <a:blip r:embed="rId9"/>
          <a:stretch>
            <a:fillRect/>
          </a:stretch>
        </p:blipFill>
        <p:spPr>
          <a:xfrm>
            <a:off x="3829347" y="4485169"/>
            <a:ext cx="1140719" cy="1129020"/>
          </a:xfrm>
          <a:prstGeom prst="rect">
            <a:avLst/>
          </a:prstGeom>
        </p:spPr>
      </p:pic>
      <p:sp>
        <p:nvSpPr>
          <p:cNvPr id="39" name="TextBox 38">
            <a:extLst>
              <a:ext uri="{FF2B5EF4-FFF2-40B4-BE49-F238E27FC236}">
                <a16:creationId xmlns:a16="http://schemas.microsoft.com/office/drawing/2014/main" id="{02C24B86-ACC8-4792-9055-DA401E1ACCD4}"/>
              </a:ext>
            </a:extLst>
          </p:cNvPr>
          <p:cNvSpPr txBox="1"/>
          <p:nvPr/>
        </p:nvSpPr>
        <p:spPr>
          <a:xfrm>
            <a:off x="6360122" y="3312391"/>
            <a:ext cx="1746855" cy="31880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Optimal pitch angle </a:t>
            </a:r>
            <a:endParaRPr lang="it-IT" dirty="0">
              <a:latin typeface="Times New Roman" panose="02020603050405020304" pitchFamily="18" charset="0"/>
              <a:cs typeface="Times New Roman" panose="02020603050405020304" pitchFamily="18" charset="0"/>
            </a:endParaRPr>
          </a:p>
        </p:txBody>
      </p:sp>
      <p:pic>
        <p:nvPicPr>
          <p:cNvPr id="26" name="Google Shape;168;p20">
            <a:extLst>
              <a:ext uri="{FF2B5EF4-FFF2-40B4-BE49-F238E27FC236}">
                <a16:creationId xmlns:a16="http://schemas.microsoft.com/office/drawing/2014/main" id="{3F909F4B-4A37-4658-A4B5-F68B5959DE7E}"/>
              </a:ext>
            </a:extLst>
          </p:cNvPr>
          <p:cNvPicPr preferRelativeResize="0"/>
          <p:nvPr/>
        </p:nvPicPr>
        <p:blipFill>
          <a:blip r:embed="rId10">
            <a:alphaModFix/>
          </a:blip>
          <a:stretch>
            <a:fillRect/>
          </a:stretch>
        </p:blipFill>
        <p:spPr>
          <a:xfrm>
            <a:off x="418491" y="1448962"/>
            <a:ext cx="1867508" cy="1606113"/>
          </a:xfrm>
          <a:prstGeom prst="rect">
            <a:avLst/>
          </a:prstGeom>
          <a:noFill/>
          <a:ln>
            <a:noFill/>
          </a:ln>
        </p:spPr>
      </p:pic>
      <p:cxnSp>
        <p:nvCxnSpPr>
          <p:cNvPr id="3" name="Straight Connector 2">
            <a:extLst>
              <a:ext uri="{FF2B5EF4-FFF2-40B4-BE49-F238E27FC236}">
                <a16:creationId xmlns:a16="http://schemas.microsoft.com/office/drawing/2014/main" id="{20473759-9E3B-4830-821A-FBAA9F9775A2}"/>
              </a:ext>
            </a:extLst>
          </p:cNvPr>
          <p:cNvCxnSpPr/>
          <p:nvPr/>
        </p:nvCxnSpPr>
        <p:spPr>
          <a:xfrm>
            <a:off x="90069" y="3881994"/>
            <a:ext cx="772042" cy="669638"/>
          </a:xfrm>
          <a:prstGeom prst="line">
            <a:avLst/>
          </a:prstGeom>
          <a:ln w="952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5" name="Straight Connector 34">
            <a:extLst>
              <a:ext uri="{FF2B5EF4-FFF2-40B4-BE49-F238E27FC236}">
                <a16:creationId xmlns:a16="http://schemas.microsoft.com/office/drawing/2014/main" id="{6625F474-0B0C-4FB1-AC69-656F571368F6}"/>
              </a:ext>
            </a:extLst>
          </p:cNvPr>
          <p:cNvCxnSpPr/>
          <p:nvPr/>
        </p:nvCxnSpPr>
        <p:spPr>
          <a:xfrm>
            <a:off x="165188" y="3820525"/>
            <a:ext cx="772042" cy="669638"/>
          </a:xfrm>
          <a:prstGeom prst="line">
            <a:avLst/>
          </a:prstGeom>
          <a:ln w="952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6" name="Straight Connector 35">
            <a:extLst>
              <a:ext uri="{FF2B5EF4-FFF2-40B4-BE49-F238E27FC236}">
                <a16:creationId xmlns:a16="http://schemas.microsoft.com/office/drawing/2014/main" id="{2A9CFB49-07B7-448B-9F84-7C380F425E10}"/>
              </a:ext>
            </a:extLst>
          </p:cNvPr>
          <p:cNvCxnSpPr/>
          <p:nvPr/>
        </p:nvCxnSpPr>
        <p:spPr>
          <a:xfrm>
            <a:off x="592121" y="3403796"/>
            <a:ext cx="772042" cy="669638"/>
          </a:xfrm>
          <a:prstGeom prst="line">
            <a:avLst/>
          </a:prstGeom>
          <a:ln w="952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Straight Connector 36">
            <a:extLst>
              <a:ext uri="{FF2B5EF4-FFF2-40B4-BE49-F238E27FC236}">
                <a16:creationId xmlns:a16="http://schemas.microsoft.com/office/drawing/2014/main" id="{A24C773F-AA8C-43F9-944C-F16D91D4A3A7}"/>
              </a:ext>
            </a:extLst>
          </p:cNvPr>
          <p:cNvCxnSpPr/>
          <p:nvPr/>
        </p:nvCxnSpPr>
        <p:spPr>
          <a:xfrm>
            <a:off x="476090" y="3461121"/>
            <a:ext cx="772042" cy="669638"/>
          </a:xfrm>
          <a:prstGeom prst="line">
            <a:avLst/>
          </a:prstGeom>
          <a:ln w="952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8" name="Straight Connector 37">
            <a:extLst>
              <a:ext uri="{FF2B5EF4-FFF2-40B4-BE49-F238E27FC236}">
                <a16:creationId xmlns:a16="http://schemas.microsoft.com/office/drawing/2014/main" id="{AE90147D-4244-450C-BC26-F53B301A0A0C}"/>
              </a:ext>
            </a:extLst>
          </p:cNvPr>
          <p:cNvCxnSpPr/>
          <p:nvPr/>
        </p:nvCxnSpPr>
        <p:spPr>
          <a:xfrm>
            <a:off x="275407" y="3736745"/>
            <a:ext cx="772042" cy="669638"/>
          </a:xfrm>
          <a:prstGeom prst="line">
            <a:avLst/>
          </a:prstGeom>
          <a:ln w="952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Connector 39">
            <a:extLst>
              <a:ext uri="{FF2B5EF4-FFF2-40B4-BE49-F238E27FC236}">
                <a16:creationId xmlns:a16="http://schemas.microsoft.com/office/drawing/2014/main" id="{37A186BC-1B42-47DA-8B30-92E626927AE4}"/>
              </a:ext>
            </a:extLst>
          </p:cNvPr>
          <p:cNvCxnSpPr/>
          <p:nvPr/>
        </p:nvCxnSpPr>
        <p:spPr>
          <a:xfrm>
            <a:off x="767481" y="3275119"/>
            <a:ext cx="772042" cy="669638"/>
          </a:xfrm>
          <a:prstGeom prst="line">
            <a:avLst/>
          </a:prstGeom>
          <a:ln w="952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Connector 40">
            <a:extLst>
              <a:ext uri="{FF2B5EF4-FFF2-40B4-BE49-F238E27FC236}">
                <a16:creationId xmlns:a16="http://schemas.microsoft.com/office/drawing/2014/main" id="{991E14B3-6691-431A-BC97-B6EC99655034}"/>
              </a:ext>
            </a:extLst>
          </p:cNvPr>
          <p:cNvCxnSpPr/>
          <p:nvPr/>
        </p:nvCxnSpPr>
        <p:spPr>
          <a:xfrm>
            <a:off x="708152" y="3373457"/>
            <a:ext cx="772042" cy="669638"/>
          </a:xfrm>
          <a:prstGeom prst="line">
            <a:avLst/>
          </a:prstGeom>
          <a:ln w="9525" cap="flat" cmpd="sng" algn="ctr">
            <a:solidFill>
              <a:srgbClr val="00B0F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2" name="TextBox 41">
            <a:extLst>
              <a:ext uri="{FF2B5EF4-FFF2-40B4-BE49-F238E27FC236}">
                <a16:creationId xmlns:a16="http://schemas.microsoft.com/office/drawing/2014/main" id="{E5632486-D026-4F68-930D-F500BB391F45}"/>
              </a:ext>
            </a:extLst>
          </p:cNvPr>
          <p:cNvSpPr txBox="1"/>
          <p:nvPr/>
        </p:nvSpPr>
        <p:spPr>
          <a:xfrm>
            <a:off x="1291103" y="3158503"/>
            <a:ext cx="2140919" cy="307777"/>
          </a:xfrm>
          <a:prstGeom prst="rect">
            <a:avLst/>
          </a:prstGeom>
          <a:noFill/>
        </p:spPr>
        <p:txBody>
          <a:bodyPr wrap="square" rtlCol="0">
            <a:spAutoFit/>
          </a:bodyPr>
          <a:lstStyle/>
          <a:p>
            <a:r>
              <a:rPr lang="en-US" b="1" dirty="0">
                <a:solidFill>
                  <a:srgbClr val="00B0F0"/>
                </a:solidFill>
                <a:latin typeface="Times New Roman" panose="02020603050405020304" pitchFamily="18" charset="0"/>
                <a:cs typeface="Times New Roman" panose="02020603050405020304" pitchFamily="18" charset="0"/>
              </a:rPr>
              <a:t>Upcoming Wind Field </a:t>
            </a:r>
            <a:endParaRPr lang="it-IT" b="1" dirty="0">
              <a:solidFill>
                <a:srgbClr val="00B0F0"/>
              </a:solidFill>
              <a:latin typeface="Times New Roman" panose="02020603050405020304" pitchFamily="18" charset="0"/>
              <a:cs typeface="Times New Roman" panose="02020603050405020304" pitchFamily="18" charset="0"/>
            </a:endParaRPr>
          </a:p>
        </p:txBody>
      </p:sp>
      <p:cxnSp>
        <p:nvCxnSpPr>
          <p:cNvPr id="6" name="Straight Arrow Connector 5">
            <a:extLst>
              <a:ext uri="{FF2B5EF4-FFF2-40B4-BE49-F238E27FC236}">
                <a16:creationId xmlns:a16="http://schemas.microsoft.com/office/drawing/2014/main" id="{338BBCEF-A35D-4592-9183-3DE92E089167}"/>
              </a:ext>
            </a:extLst>
          </p:cNvPr>
          <p:cNvCxnSpPr>
            <a:cxnSpLocks/>
          </p:cNvCxnSpPr>
          <p:nvPr/>
        </p:nvCxnSpPr>
        <p:spPr>
          <a:xfrm flipH="1" flipV="1">
            <a:off x="2643995" y="4957702"/>
            <a:ext cx="820176" cy="536724"/>
          </a:xfrm>
          <a:prstGeom prst="straightConnector1">
            <a:avLst/>
          </a:prstGeom>
          <a:ln w="2857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Arc 10">
            <a:extLst>
              <a:ext uri="{FF2B5EF4-FFF2-40B4-BE49-F238E27FC236}">
                <a16:creationId xmlns:a16="http://schemas.microsoft.com/office/drawing/2014/main" id="{498B83B4-3636-484E-8BAF-EDB95A154017}"/>
              </a:ext>
            </a:extLst>
          </p:cNvPr>
          <p:cNvSpPr/>
          <p:nvPr/>
        </p:nvSpPr>
        <p:spPr>
          <a:xfrm>
            <a:off x="4034303" y="3313886"/>
            <a:ext cx="218335" cy="639497"/>
          </a:xfrm>
          <a:prstGeom prst="arc">
            <a:avLst/>
          </a:prstGeom>
          <a:ln w="19050">
            <a:solidFill>
              <a:schemeClr val="tx2">
                <a:lumMod val="5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2D6C7B5-B0F5-46F4-964F-1A58675FCC80}"/>
                  </a:ext>
                </a:extLst>
              </p:cNvPr>
              <p:cNvSpPr txBox="1"/>
              <p:nvPr/>
            </p:nvSpPr>
            <p:spPr>
              <a:xfrm>
                <a:off x="3745203" y="3343473"/>
                <a:ext cx="606335"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rPr>
                        <m:t>𝜃</m:t>
                      </m:r>
                    </m:oMath>
                  </m:oMathPara>
                </a14:m>
                <a:endParaRPr lang="it-IT" dirty="0"/>
              </a:p>
            </p:txBody>
          </p:sp>
        </mc:Choice>
        <mc:Fallback xmlns="">
          <p:sp>
            <p:nvSpPr>
              <p:cNvPr id="14" name="TextBox 13">
                <a:extLst>
                  <a:ext uri="{FF2B5EF4-FFF2-40B4-BE49-F238E27FC236}">
                    <a16:creationId xmlns:a16="http://schemas.microsoft.com/office/drawing/2014/main" id="{E2D6C7B5-B0F5-46F4-964F-1A58675FCC80}"/>
                  </a:ext>
                </a:extLst>
              </p:cNvPr>
              <p:cNvSpPr txBox="1">
                <a:spLocks noRot="1" noChangeAspect="1" noMove="1" noResize="1" noEditPoints="1" noAdjustHandles="1" noChangeArrowheads="1" noChangeShapeType="1" noTextEdit="1"/>
              </p:cNvSpPr>
              <p:nvPr/>
            </p:nvSpPr>
            <p:spPr>
              <a:xfrm>
                <a:off x="3745203" y="3343473"/>
                <a:ext cx="606335" cy="307777"/>
              </a:xfrm>
              <a:prstGeom prst="rect">
                <a:avLst/>
              </a:prstGeom>
              <a:blipFill>
                <a:blip r:embed="rId11"/>
                <a:stretch>
                  <a:fillRect/>
                </a:stretch>
              </a:blipFill>
            </p:spPr>
            <p:txBody>
              <a:bodyPr/>
              <a:lstStyle/>
              <a:p>
                <a:r>
                  <a:rPr lang="it-IT">
                    <a:noFill/>
                  </a:rPr>
                  <a:t> </a:t>
                </a:r>
              </a:p>
            </p:txBody>
          </p:sp>
        </mc:Fallback>
      </mc:AlternateContent>
      <p:sp>
        <p:nvSpPr>
          <p:cNvPr id="15" name="Rectangle 14">
            <a:extLst>
              <a:ext uri="{FF2B5EF4-FFF2-40B4-BE49-F238E27FC236}">
                <a16:creationId xmlns:a16="http://schemas.microsoft.com/office/drawing/2014/main" id="{480FE373-EF2C-4C24-93DB-51D84F39052A}"/>
              </a:ext>
            </a:extLst>
          </p:cNvPr>
          <p:cNvSpPr/>
          <p:nvPr/>
        </p:nvSpPr>
        <p:spPr>
          <a:xfrm>
            <a:off x="2996700" y="5555557"/>
            <a:ext cx="3808311" cy="5362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TextBox 16">
            <a:extLst>
              <a:ext uri="{FF2B5EF4-FFF2-40B4-BE49-F238E27FC236}">
                <a16:creationId xmlns:a16="http://schemas.microsoft.com/office/drawing/2014/main" id="{93555B86-52FB-4A8E-8919-E8A9EBE4DF9D}"/>
              </a:ext>
            </a:extLst>
          </p:cNvPr>
          <p:cNvSpPr txBox="1"/>
          <p:nvPr/>
        </p:nvSpPr>
        <p:spPr>
          <a:xfrm>
            <a:off x="2972609" y="5582867"/>
            <a:ext cx="3932317" cy="523220"/>
          </a:xfrm>
          <a:prstGeom prst="rect">
            <a:avLst/>
          </a:prstGeom>
          <a:noFill/>
        </p:spPr>
        <p:txBody>
          <a:bodyPr wrap="square" rtlCol="0">
            <a:spAutoFit/>
          </a:bodyPr>
          <a:lstStyle/>
          <a:p>
            <a:pPr algn="ctr"/>
            <a:r>
              <a:rPr lang="en-US" b="1" dirty="0">
                <a:solidFill>
                  <a:srgbClr val="FF0000"/>
                </a:solidFill>
              </a:rPr>
              <a:t>Least control input to fly </a:t>
            </a:r>
            <a:r>
              <a:rPr lang="en-US" b="1" dirty="0" err="1">
                <a:solidFill>
                  <a:srgbClr val="FF0000"/>
                </a:solidFill>
              </a:rPr>
              <a:t>trought</a:t>
            </a:r>
            <a:r>
              <a:rPr lang="en-US" b="1" dirty="0">
                <a:solidFill>
                  <a:srgbClr val="FF0000"/>
                </a:solidFill>
              </a:rPr>
              <a:t> the wind while tracking the optimal pitch angle </a:t>
            </a:r>
            <a:endParaRPr lang="it-IT" b="1" dirty="0">
              <a:solidFill>
                <a:srgbClr val="FF0000"/>
              </a:solidFill>
            </a:endParaRP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5F00ABB9-56E1-4BCE-9415-57A6B6DC4C66}"/>
                  </a:ext>
                </a:extLst>
              </p:cNvPr>
              <p:cNvSpPr txBox="1"/>
              <p:nvPr/>
            </p:nvSpPr>
            <p:spPr>
              <a:xfrm>
                <a:off x="5306029" y="1394430"/>
                <a:ext cx="4572000" cy="52456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r>
                            <a:rPr lang="it-IT" i="1">
                              <a:latin typeface="Cambria Math" panose="02040503050406030204" pitchFamily="18" charset="0"/>
                            </a:rPr>
                            <m:t>𝐻</m:t>
                          </m:r>
                        </m:e>
                        <m:sub>
                          <m:r>
                            <a:rPr lang="it-IT" i="1">
                              <a:latin typeface="Cambria Math" panose="02040503050406030204" pitchFamily="18" charset="0"/>
                            </a:rPr>
                            <m:t>𝜃𝜃</m:t>
                          </m:r>
                        </m:sub>
                      </m:sSub>
                      <m:r>
                        <a:rPr lang="it-IT" i="0">
                          <a:latin typeface="Cambria Math" panose="02040503050406030204" pitchFamily="18" charset="0"/>
                        </a:rPr>
                        <m:t>=</m:t>
                      </m:r>
                      <m:f>
                        <m:fPr>
                          <m:ctrlPr>
                            <a:rPr lang="it-IT" i="1">
                              <a:solidFill>
                                <a:srgbClr val="836967"/>
                              </a:solidFill>
                              <a:latin typeface="Cambria Math" panose="02040503050406030204" pitchFamily="18" charset="0"/>
                            </a:rPr>
                          </m:ctrlPr>
                        </m:fPr>
                        <m:num>
                          <m:sSup>
                            <m:sSupPr>
                              <m:ctrlPr>
                                <a:rPr lang="it-IT" i="1">
                                  <a:solidFill>
                                    <a:srgbClr val="836967"/>
                                  </a:solidFill>
                                  <a:latin typeface="Cambria Math" panose="02040503050406030204" pitchFamily="18" charset="0"/>
                                </a:rPr>
                              </m:ctrlPr>
                            </m:sSupPr>
                            <m:e>
                              <m:r>
                                <a:rPr lang="it-IT" i="1">
                                  <a:latin typeface="Cambria Math" panose="02040503050406030204" pitchFamily="18" charset="0"/>
                                </a:rPr>
                                <m:t>𝑉</m:t>
                              </m:r>
                            </m:e>
                            <m:sup>
                              <m:r>
                                <a:rPr lang="it-IT" i="0">
                                  <a:latin typeface="Cambria Math" panose="02040503050406030204" pitchFamily="18" charset="0"/>
                                </a:rPr>
                                <m:t>2</m:t>
                              </m:r>
                            </m:sup>
                          </m:sSup>
                        </m:num>
                        <m:den>
                          <m:sSup>
                            <m:sSupPr>
                              <m:ctrlPr>
                                <a:rPr lang="it-IT" i="1">
                                  <a:solidFill>
                                    <a:srgbClr val="836967"/>
                                  </a:solidFill>
                                  <a:latin typeface="Cambria Math" panose="02040503050406030204" pitchFamily="18" charset="0"/>
                                </a:rPr>
                              </m:ctrlPr>
                            </m:sSupPr>
                            <m:e>
                              <m:r>
                                <a:rPr lang="it-IT" i="1">
                                  <a:latin typeface="Cambria Math" panose="02040503050406030204" pitchFamily="18" charset="0"/>
                                </a:rPr>
                                <m:t>𝑉</m:t>
                              </m:r>
                            </m:e>
                            <m:sup>
                              <m:r>
                                <a:rPr lang="it-IT" i="0">
                                  <a:latin typeface="Cambria Math" panose="02040503050406030204" pitchFamily="18" charset="0"/>
                                </a:rPr>
                                <m:t>2</m:t>
                              </m:r>
                            </m:sup>
                          </m:sSup>
                          <m:r>
                            <a:rPr lang="it-IT" i="0">
                              <a:latin typeface="Cambria Math" panose="02040503050406030204" pitchFamily="18" charset="0"/>
                            </a:rPr>
                            <m:t>−</m:t>
                          </m:r>
                          <m:sSup>
                            <m:sSupPr>
                              <m:ctrlPr>
                                <a:rPr lang="it-IT" i="1">
                                  <a:solidFill>
                                    <a:srgbClr val="836967"/>
                                  </a:solidFill>
                                  <a:latin typeface="Cambria Math" panose="02040503050406030204" pitchFamily="18" charset="0"/>
                                </a:rPr>
                              </m:ctrlPr>
                            </m:sSupPr>
                            <m:e>
                              <m:r>
                                <a:rPr lang="it-IT" i="1">
                                  <a:latin typeface="Cambria Math" panose="02040503050406030204" pitchFamily="18" charset="0"/>
                                </a:rPr>
                                <m:t>𝑤</m:t>
                              </m:r>
                            </m:e>
                            <m:sup>
                              <m:r>
                                <a:rPr lang="it-IT" i="0">
                                  <a:latin typeface="Cambria Math" panose="02040503050406030204" pitchFamily="18" charset="0"/>
                                </a:rPr>
                                <m:t>2</m:t>
                              </m:r>
                            </m:sup>
                          </m:sSup>
                        </m:den>
                      </m:f>
                      <m:r>
                        <a:rPr lang="it-IT" i="0">
                          <a:latin typeface="Cambria Math" panose="02040503050406030204" pitchFamily="18" charset="0"/>
                        </a:rPr>
                        <m:t> &gt;0</m:t>
                      </m:r>
                    </m:oMath>
                  </m:oMathPara>
                </a14:m>
                <a:endParaRPr lang="it-IT" dirty="0"/>
              </a:p>
            </p:txBody>
          </p:sp>
        </mc:Choice>
        <mc:Fallback xmlns="">
          <p:sp>
            <p:nvSpPr>
              <p:cNvPr id="43" name="TextBox 42">
                <a:extLst>
                  <a:ext uri="{FF2B5EF4-FFF2-40B4-BE49-F238E27FC236}">
                    <a16:creationId xmlns:a16="http://schemas.microsoft.com/office/drawing/2014/main" id="{5F00ABB9-56E1-4BCE-9415-57A6B6DC4C66}"/>
                  </a:ext>
                </a:extLst>
              </p:cNvPr>
              <p:cNvSpPr txBox="1">
                <a:spLocks noRot="1" noChangeAspect="1" noMove="1" noResize="1" noEditPoints="1" noAdjustHandles="1" noChangeArrowheads="1" noChangeShapeType="1" noTextEdit="1"/>
              </p:cNvSpPr>
              <p:nvPr/>
            </p:nvSpPr>
            <p:spPr>
              <a:xfrm>
                <a:off x="5306029" y="1394430"/>
                <a:ext cx="4572000" cy="524567"/>
              </a:xfrm>
              <a:prstGeom prst="rect">
                <a:avLst/>
              </a:prstGeom>
              <a:blipFill>
                <a:blip r:embed="rId12"/>
                <a:stretch>
                  <a:fillRect/>
                </a:stretch>
              </a:blipFill>
            </p:spPr>
            <p:txBody>
              <a:bodyPr/>
              <a:lstStyle/>
              <a:p>
                <a:r>
                  <a:rPr lang="it-IT">
                    <a:noFill/>
                  </a:rPr>
                  <a:t> </a:t>
                </a:r>
              </a:p>
            </p:txBody>
          </p:sp>
        </mc:Fallback>
      </mc:AlternateContent>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7"/>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257" name="Google Shape;257;p27"/>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258" name="Google Shape;258;p27"/>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12</a:t>
            </a:fld>
            <a:endParaRPr/>
          </a:p>
        </p:txBody>
      </p:sp>
      <mc:AlternateContent xmlns:mc="http://schemas.openxmlformats.org/markup-compatibility/2006" xmlns:a14="http://schemas.microsoft.com/office/drawing/2010/main">
        <mc:Choice Requires="a14">
          <p:sp>
            <p:nvSpPr>
              <p:cNvPr id="259" name="Google Shape;259;p27"/>
              <p:cNvSpPr txBox="1">
                <a:spLocks noGrp="1"/>
              </p:cNvSpPr>
              <p:nvPr>
                <p:ph type="body" idx="1"/>
              </p:nvPr>
            </p:nvSpPr>
            <p:spPr>
              <a:xfrm>
                <a:off x="382500" y="641038"/>
                <a:ext cx="8734500" cy="5132100"/>
              </a:xfrm>
              <a:prstGeom prst="rect">
                <a:avLst/>
              </a:prstGeom>
              <a:noFill/>
              <a:ln w="28575">
                <a:noFill/>
              </a:ln>
            </p:spPr>
            <p:txBody>
              <a:bodyPr spcFirstLastPara="1" wrap="square" lIns="91425" tIns="45700" rIns="91425" bIns="45700" anchor="t" anchorCtr="0">
                <a:noAutofit/>
              </a:bodyPr>
              <a:lstStyle/>
              <a:p>
                <a:pPr marL="342900" lvl="0" indent="-190500" algn="l" rtl="0">
                  <a:spcBef>
                    <a:spcPts val="0"/>
                  </a:spcBef>
                  <a:spcAft>
                    <a:spcPts val="0"/>
                  </a:spcAft>
                  <a:buNone/>
                </a:pPr>
                <a:br>
                  <a:rPr lang="en-GB" sz="1200" dirty="0">
                    <a:solidFill>
                      <a:srgbClr val="202122"/>
                    </a:solidFill>
                    <a:highlight>
                      <a:schemeClr val="lt1"/>
                    </a:highlight>
                  </a:rPr>
                </a:br>
                <a:r>
                  <a:rPr lang="en-GB" sz="1200" dirty="0">
                    <a:solidFill>
                      <a:srgbClr val="202122"/>
                    </a:solidFill>
                    <a:highlight>
                      <a:schemeClr val="lt1"/>
                    </a:highlight>
                  </a:rPr>
                  <a:t>                                                         </a:t>
                </a:r>
                <a:r>
                  <a:rPr lang="en-GB" sz="1800" b="1" dirty="0">
                    <a:solidFill>
                      <a:srgbClr val="202122"/>
                    </a:solidFill>
                    <a:highlight>
                      <a:schemeClr val="lt1"/>
                    </a:highlight>
                    <a:latin typeface="Times New Roman"/>
                    <a:ea typeface="Times New Roman"/>
                    <a:cs typeface="Times New Roman"/>
                    <a:sym typeface="Times New Roman"/>
                  </a:rPr>
                  <a:t>Tracking the optimal Path     </a:t>
                </a:r>
                <a:r>
                  <a:rPr lang="en-GB" sz="1600" b="1" dirty="0">
                    <a:solidFill>
                      <a:srgbClr val="202122"/>
                    </a:solidFill>
                    <a:highlight>
                      <a:schemeClr val="lt1"/>
                    </a:highlight>
                    <a:latin typeface="Times New Roman"/>
                    <a:ea typeface="Times New Roman"/>
                    <a:cs typeface="Times New Roman"/>
                    <a:sym typeface="Times New Roman"/>
                  </a:rPr>
                  <a:t>    </a:t>
                </a:r>
                <a:br>
                  <a:rPr lang="en-GB" sz="1600" b="1" dirty="0">
                    <a:solidFill>
                      <a:srgbClr val="202122"/>
                    </a:solidFill>
                    <a:highlight>
                      <a:schemeClr val="lt1"/>
                    </a:highlight>
                    <a:latin typeface="Times New Roman"/>
                    <a:ea typeface="Times New Roman"/>
                    <a:cs typeface="Times New Roman"/>
                    <a:sym typeface="Times New Roman"/>
                  </a:rPr>
                </a:br>
                <a:br>
                  <a:rPr lang="en-GB" sz="1600" dirty="0">
                    <a:solidFill>
                      <a:srgbClr val="202122"/>
                    </a:solidFill>
                    <a:highlight>
                      <a:schemeClr val="lt1"/>
                    </a:highlight>
                    <a:latin typeface="Times New Roman"/>
                    <a:ea typeface="Times New Roman"/>
                    <a:cs typeface="Times New Roman"/>
                    <a:sym typeface="Times New Roman"/>
                  </a:rPr>
                </a:br>
                <a:br>
                  <a:rPr lang="en-GB" sz="1400" dirty="0">
                    <a:solidFill>
                      <a:srgbClr val="202122"/>
                    </a:solidFill>
                    <a:highlight>
                      <a:schemeClr val="lt1"/>
                    </a:highlight>
                    <a:latin typeface="Times New Roman"/>
                    <a:ea typeface="Times New Roman"/>
                    <a:cs typeface="Times New Roman"/>
                    <a:sym typeface="Times New Roman"/>
                  </a:rPr>
                </a:br>
                <a:br>
                  <a:rPr lang="en-GB" sz="1200" dirty="0">
                    <a:solidFill>
                      <a:srgbClr val="202122"/>
                    </a:solidFill>
                    <a:highlight>
                      <a:schemeClr val="lt1"/>
                    </a:highlight>
                    <a:latin typeface="Times New Roman"/>
                    <a:ea typeface="Times New Roman"/>
                    <a:cs typeface="Times New Roman"/>
                    <a:sym typeface="Times New Roman"/>
                  </a:rPr>
                </a:br>
                <a:r>
                  <a:rPr lang="en-GB" sz="1200" dirty="0">
                    <a:solidFill>
                      <a:srgbClr val="202122"/>
                    </a:solidFill>
                    <a:highlight>
                      <a:schemeClr val="lt1"/>
                    </a:highlight>
                    <a:latin typeface="Times New Roman"/>
                    <a:ea typeface="Times New Roman"/>
                    <a:cs typeface="Times New Roman"/>
                    <a:sym typeface="Times New Roman"/>
                  </a:rPr>
                  <a:t>          </a:t>
                </a:r>
                <a:br>
                  <a:rPr lang="en-GB" sz="1200" u="sng" dirty="0">
                    <a:solidFill>
                      <a:srgbClr val="202122"/>
                    </a:solidFill>
                    <a:highlight>
                      <a:schemeClr val="lt1"/>
                    </a:highlight>
                    <a:latin typeface="Times New Roman"/>
                    <a:ea typeface="Times New Roman"/>
                    <a:cs typeface="Times New Roman"/>
                    <a:sym typeface="Times New Roman"/>
                  </a:rPr>
                </a:b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rPr>
                        <m:t>𝛿</m:t>
                      </m:r>
                    </m:oMath>
                  </m:oMathPara>
                </a14:m>
                <a:endParaRPr dirty="0"/>
              </a:p>
            </p:txBody>
          </p:sp>
        </mc:Choice>
        <mc:Fallback xmlns="">
          <p:sp>
            <p:nvSpPr>
              <p:cNvPr id="259" name="Google Shape;259;p27"/>
              <p:cNvSpPr txBox="1">
                <a:spLocks noGrp="1" noRot="1" noChangeAspect="1" noMove="1" noResize="1" noEditPoints="1" noAdjustHandles="1" noChangeArrowheads="1" noChangeShapeType="1" noTextEdit="1"/>
              </p:cNvSpPr>
              <p:nvPr>
                <p:ph type="body" idx="1"/>
              </p:nvPr>
            </p:nvSpPr>
            <p:spPr>
              <a:xfrm>
                <a:off x="382500" y="641038"/>
                <a:ext cx="8734500" cy="5132100"/>
              </a:xfrm>
              <a:prstGeom prst="rect">
                <a:avLst/>
              </a:prstGeom>
              <a:blipFill>
                <a:blip r:embed="rId3"/>
                <a:stretch>
                  <a:fillRect/>
                </a:stretch>
              </a:blipFill>
              <a:ln w="28575">
                <a:noFill/>
              </a:ln>
            </p:spPr>
            <p:txBody>
              <a:bodyPr/>
              <a:lstStyle/>
              <a:p>
                <a:r>
                  <a:rPr lang="it-IT">
                    <a:noFill/>
                  </a:rPr>
                  <a:t> </a:t>
                </a:r>
              </a:p>
            </p:txBody>
          </p:sp>
        </mc:Fallback>
      </mc:AlternateContent>
      <p:sp>
        <p:nvSpPr>
          <p:cNvPr id="260" name="Google Shape;260;p27"/>
          <p:cNvSpPr txBox="1"/>
          <p:nvPr/>
        </p:nvSpPr>
        <p:spPr>
          <a:xfrm>
            <a:off x="1219200" y="6072972"/>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longitudinal model of aircraft</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
        <p:nvSpPr>
          <p:cNvPr id="261" name="Google Shape;261;p27"/>
          <p:cNvSpPr txBox="1">
            <a:spLocks noGrp="1"/>
          </p:cNvSpPr>
          <p:nvPr>
            <p:ph type="title"/>
          </p:nvPr>
        </p:nvSpPr>
        <p:spPr>
          <a:xfrm>
            <a:off x="652887" y="242850"/>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2400" dirty="0">
                <a:latin typeface="Times New Roman" panose="02020603050405020304" pitchFamily="18" charset="0"/>
                <a:cs typeface="Times New Roman" panose="02020603050405020304" pitchFamily="18" charset="0"/>
              </a:rPr>
              <a:t>Optimal Tracking scheme</a:t>
            </a:r>
            <a:endParaRPr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FC72126-62B9-40B9-AB67-05B1A1909307}"/>
                  </a:ext>
                </a:extLst>
              </p:cNvPr>
              <p:cNvSpPr txBox="1"/>
              <p:nvPr/>
            </p:nvSpPr>
            <p:spPr>
              <a:xfrm>
                <a:off x="3984687" y="3465126"/>
                <a:ext cx="3521013" cy="861774"/>
              </a:xfrm>
              <a:prstGeom prst="rect">
                <a:avLst/>
              </a:prstGeom>
              <a:noFill/>
            </p:spPr>
            <p:txBody>
              <a:bodyPr wrap="square" lIns="0" tIns="0" rIns="0" bIns="0" rtlCol="0">
                <a:spAutoFit/>
              </a:bodyPr>
              <a:lstStyle/>
              <a:p>
                <a14:m>
                  <m:oMath xmlns:m="http://schemas.openxmlformats.org/officeDocument/2006/math">
                    <m:r>
                      <a:rPr lang="it-IT" i="1" smtClean="0">
                        <a:latin typeface="Cambria Math" panose="02040503050406030204" pitchFamily="18" charset="0"/>
                      </a:rPr>
                      <m:t>𝑋</m:t>
                    </m:r>
                    <m:r>
                      <a:rPr lang="it-IT">
                        <a:latin typeface="Cambria Math" panose="02040503050406030204" pitchFamily="18" charset="0"/>
                      </a:rPr>
                      <m:t>−</m:t>
                    </m:r>
                    <m:r>
                      <a:rPr lang="it-IT" i="1">
                        <a:latin typeface="Cambria Math" panose="02040503050406030204" pitchFamily="18" charset="0"/>
                      </a:rPr>
                      <m:t>𝑚𝑦</m:t>
                    </m:r>
                    <m:func>
                      <m:funcPr>
                        <m:ctrlPr>
                          <a:rPr lang="it-IT" i="1">
                            <a:latin typeface="Cambria Math" panose="02040503050406030204" pitchFamily="18" charset="0"/>
                          </a:rPr>
                        </m:ctrlPr>
                      </m:funcPr>
                      <m:fName>
                        <m:r>
                          <m:rPr>
                            <m:sty m:val="p"/>
                          </m:rPr>
                          <a:rPr lang="it-IT">
                            <a:latin typeface="Cambria Math" panose="02040503050406030204" pitchFamily="18" charset="0"/>
                          </a:rPr>
                          <m:t>sin</m:t>
                        </m:r>
                      </m:fName>
                      <m:e>
                        <m:d>
                          <m:dPr>
                            <m:ctrlPr>
                              <a:rPr lang="it-IT" i="1">
                                <a:solidFill>
                                  <a:srgbClr val="836967"/>
                                </a:solidFill>
                                <a:latin typeface="Cambria Math" panose="02040503050406030204" pitchFamily="18" charset="0"/>
                              </a:rPr>
                            </m:ctrlPr>
                          </m:dPr>
                          <m:e>
                            <m:r>
                              <a:rPr lang="it-IT" i="1">
                                <a:latin typeface="Cambria Math" panose="02040503050406030204" pitchFamily="18" charset="0"/>
                              </a:rPr>
                              <m:t>𝜃</m:t>
                            </m:r>
                          </m:e>
                        </m:d>
                      </m:e>
                    </m:func>
                    <m:r>
                      <a:rPr lang="it-IT">
                        <a:latin typeface="Cambria Math" panose="02040503050406030204" pitchFamily="18" charset="0"/>
                      </a:rPr>
                      <m:t>=</m:t>
                    </m:r>
                    <m:r>
                      <a:rPr lang="it-IT" i="1">
                        <a:latin typeface="Cambria Math" panose="02040503050406030204" pitchFamily="18" charset="0"/>
                      </a:rPr>
                      <m:t>𝑚</m:t>
                    </m:r>
                    <m:d>
                      <m:dPr>
                        <m:ctrlPr>
                          <a:rPr lang="it-IT" i="1">
                            <a:solidFill>
                              <a:srgbClr val="836967"/>
                            </a:solidFill>
                            <a:latin typeface="Cambria Math" panose="02040503050406030204" pitchFamily="18" charset="0"/>
                          </a:rPr>
                        </m:ctrlPr>
                      </m:dPr>
                      <m:e>
                        <m:acc>
                          <m:accPr>
                            <m:chr m:val="̇"/>
                            <m:ctrlPr>
                              <a:rPr lang="it-IT" i="1">
                                <a:solidFill>
                                  <a:srgbClr val="836967"/>
                                </a:solidFill>
                                <a:latin typeface="Cambria Math" panose="02040503050406030204" pitchFamily="18" charset="0"/>
                              </a:rPr>
                            </m:ctrlPr>
                          </m:accPr>
                          <m:e>
                            <m:r>
                              <a:rPr lang="it-IT" i="1">
                                <a:latin typeface="Cambria Math" panose="02040503050406030204" pitchFamily="18" charset="0"/>
                              </a:rPr>
                              <m:t>𝑢</m:t>
                            </m:r>
                          </m:e>
                        </m:acc>
                        <m:r>
                          <a:rPr lang="it-IT">
                            <a:latin typeface="Cambria Math" panose="02040503050406030204" pitchFamily="18" charset="0"/>
                          </a:rPr>
                          <m:t>+</m:t>
                        </m:r>
                        <m:r>
                          <a:rPr lang="it-IT" i="1">
                            <a:latin typeface="Cambria Math" panose="02040503050406030204" pitchFamily="18" charset="0"/>
                          </a:rPr>
                          <m:t>𝑞𝑤</m:t>
                        </m:r>
                        <m:r>
                          <a:rPr lang="it-IT">
                            <a:latin typeface="Cambria Math" panose="02040503050406030204" pitchFamily="18" charset="0"/>
                          </a:rPr>
                          <m:t>−</m:t>
                        </m:r>
                        <m:r>
                          <a:rPr lang="it-IT" i="1">
                            <a:latin typeface="Cambria Math" panose="02040503050406030204" pitchFamily="18" charset="0"/>
                          </a:rPr>
                          <m:t>𝑟𝑣</m:t>
                        </m:r>
                      </m:e>
                    </m:d>
                  </m:oMath>
                </a14:m>
                <a:r>
                  <a:rPr lang="it-IT" i="1" dirty="0">
                    <a:latin typeface="Cambria Math" panose="02040503050406030204" pitchFamily="18" charset="0"/>
                  </a:rPr>
                  <a:t>.</a:t>
                </a:r>
                <a:br>
                  <a:rPr lang="it-IT" i="1" dirty="0">
                    <a:latin typeface="Cambria Math" panose="02040503050406030204" pitchFamily="18" charset="0"/>
                  </a:rPr>
                </a:br>
                <a14:m>
                  <m:oMath xmlns:m="http://schemas.openxmlformats.org/officeDocument/2006/math">
                    <m:r>
                      <a:rPr lang="it-IT" i="1" smtClean="0">
                        <a:latin typeface="Cambria Math" panose="02040503050406030204" pitchFamily="18" charset="0"/>
                      </a:rPr>
                      <m:t>𝑌</m:t>
                    </m:r>
                    <m:r>
                      <a:rPr lang="it-IT" i="1" smtClean="0">
                        <a:latin typeface="Cambria Math" panose="02040503050406030204" pitchFamily="18" charset="0"/>
                      </a:rPr>
                      <m:t>+</m:t>
                    </m:r>
                    <m:r>
                      <a:rPr lang="it-IT" i="1" smtClean="0">
                        <a:latin typeface="Cambria Math" panose="02040503050406030204" pitchFamily="18" charset="0"/>
                      </a:rPr>
                      <m:t>𝑚𝑔</m:t>
                    </m:r>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cos</m:t>
                        </m:r>
                      </m:fName>
                      <m:e>
                        <m:d>
                          <m:dPr>
                            <m:ctrlPr>
                              <a:rPr lang="it-IT" i="1" smtClean="0">
                                <a:solidFill>
                                  <a:srgbClr val="836967"/>
                                </a:solidFill>
                                <a:latin typeface="Cambria Math" panose="02040503050406030204" pitchFamily="18" charset="0"/>
                              </a:rPr>
                            </m:ctrlPr>
                          </m:dPr>
                          <m:e>
                            <m:r>
                              <a:rPr lang="it-IT" i="1" smtClean="0">
                                <a:latin typeface="Cambria Math" panose="02040503050406030204" pitchFamily="18" charset="0"/>
                              </a:rPr>
                              <m:t>𝜃</m:t>
                            </m:r>
                          </m:e>
                        </m:d>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sin</m:t>
                            </m:r>
                          </m:fName>
                          <m:e>
                            <m:d>
                              <m:dPr>
                                <m:ctrlPr>
                                  <a:rPr lang="it-IT" i="1" smtClean="0">
                                    <a:solidFill>
                                      <a:srgbClr val="836967"/>
                                    </a:solidFill>
                                    <a:latin typeface="Cambria Math" panose="02040503050406030204" pitchFamily="18" charset="0"/>
                                  </a:rPr>
                                </m:ctrlPr>
                              </m:dPr>
                              <m:e>
                                <m:r>
                                  <a:rPr lang="it-IT" i="1" smtClean="0">
                                    <a:latin typeface="Cambria Math" panose="02040503050406030204" pitchFamily="18" charset="0"/>
                                  </a:rPr>
                                  <m:t>𝜙</m:t>
                                </m:r>
                              </m:e>
                            </m:d>
                          </m:e>
                        </m:func>
                      </m:e>
                    </m:func>
                    <m:r>
                      <a:rPr lang="it-IT" i="1" smtClean="0">
                        <a:latin typeface="Cambria Math" panose="02040503050406030204" pitchFamily="18" charset="0"/>
                      </a:rPr>
                      <m:t>=</m:t>
                    </m:r>
                    <m:r>
                      <a:rPr lang="it-IT" i="1" smtClean="0">
                        <a:latin typeface="Cambria Math" panose="02040503050406030204" pitchFamily="18" charset="0"/>
                      </a:rPr>
                      <m:t>𝑚</m:t>
                    </m:r>
                    <m:d>
                      <m:dPr>
                        <m:ctrlPr>
                          <a:rPr lang="it-IT" i="1" smtClean="0">
                            <a:solidFill>
                              <a:srgbClr val="836967"/>
                            </a:solidFill>
                            <a:latin typeface="Cambria Math" panose="02040503050406030204" pitchFamily="18" charset="0"/>
                          </a:rPr>
                        </m:ctrlPr>
                      </m:dPr>
                      <m:e>
                        <m:acc>
                          <m:accPr>
                            <m:chr m:val="̇"/>
                            <m:ctrlPr>
                              <a:rPr lang="it-IT" i="1" smtClean="0">
                                <a:solidFill>
                                  <a:srgbClr val="836967"/>
                                </a:solidFill>
                                <a:latin typeface="Cambria Math" panose="02040503050406030204" pitchFamily="18" charset="0"/>
                              </a:rPr>
                            </m:ctrlPr>
                          </m:accPr>
                          <m:e>
                            <m:r>
                              <a:rPr lang="it-IT" i="1" smtClean="0">
                                <a:latin typeface="Cambria Math" panose="02040503050406030204" pitchFamily="18" charset="0"/>
                              </a:rPr>
                              <m:t>𝑣</m:t>
                            </m:r>
                          </m:e>
                        </m:acc>
                        <m:r>
                          <a:rPr lang="it-IT" i="1" smtClean="0">
                            <a:latin typeface="Cambria Math" panose="02040503050406030204" pitchFamily="18" charset="0"/>
                          </a:rPr>
                          <m:t>+</m:t>
                        </m:r>
                        <m:r>
                          <a:rPr lang="it-IT" i="1" smtClean="0">
                            <a:latin typeface="Cambria Math" panose="02040503050406030204" pitchFamily="18" charset="0"/>
                          </a:rPr>
                          <m:t>𝑟𝑢</m:t>
                        </m:r>
                        <m:r>
                          <a:rPr lang="it-IT" i="1" smtClean="0">
                            <a:latin typeface="Cambria Math" panose="02040503050406030204" pitchFamily="18" charset="0"/>
                          </a:rPr>
                          <m:t>−</m:t>
                        </m:r>
                        <m:r>
                          <a:rPr lang="it-IT" i="1" smtClean="0">
                            <a:latin typeface="Cambria Math" panose="02040503050406030204" pitchFamily="18" charset="0"/>
                          </a:rPr>
                          <m:t>𝑝</m:t>
                        </m:r>
                        <m:r>
                          <a:rPr lang="it-IT" i="1" smtClean="0">
                            <a:latin typeface="Cambria Math" panose="02040503050406030204" pitchFamily="18" charset="0"/>
                          </a:rPr>
                          <m:t>𝜔</m:t>
                        </m:r>
                      </m:e>
                    </m:d>
                  </m:oMath>
                </a14:m>
                <a:r>
                  <a:rPr lang="en-US" i="1" dirty="0">
                    <a:latin typeface="Cambria Math" panose="02040503050406030204" pitchFamily="18" charset="0"/>
                  </a:rPr>
                  <a:t>.</a:t>
                </a:r>
              </a:p>
              <a:p>
                <a14:m>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𝑚𝑔</m:t>
                    </m:r>
                    <m:func>
                      <m:funcPr>
                        <m:ctrlPr>
                          <a:rPr lang="en-US" i="1">
                            <a:latin typeface="Cambria Math" panose="02040503050406030204" pitchFamily="18" charset="0"/>
                          </a:rPr>
                        </m:ctrlPr>
                      </m:funcPr>
                      <m:fName>
                        <m:r>
                          <m:rPr>
                            <m:sty m:val="p"/>
                          </m:rPr>
                          <a:rPr lang="en-US" i="1">
                            <a:latin typeface="Cambria Math" panose="02040503050406030204" pitchFamily="18" charset="0"/>
                          </a:rPr>
                          <m:t>cos</m:t>
                        </m:r>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𝜃</m:t>
                            </m:r>
                          </m:e>
                        </m:d>
                        <m:func>
                          <m:funcPr>
                            <m:ctrlPr>
                              <a:rPr lang="en-US" i="1">
                                <a:latin typeface="Cambria Math" panose="02040503050406030204" pitchFamily="18" charset="0"/>
                              </a:rPr>
                            </m:ctrlPr>
                          </m:funcPr>
                          <m:fName>
                            <m:r>
                              <m:rPr>
                                <m:sty m:val="p"/>
                              </m:rPr>
                              <a:rPr lang="en-US" i="1">
                                <a:latin typeface="Cambria Math" panose="02040503050406030204" pitchFamily="18" charset="0"/>
                              </a:rPr>
                              <m:t>cos</m:t>
                            </m:r>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𝜙</m:t>
                                </m:r>
                              </m:e>
                            </m:d>
                          </m:e>
                        </m:func>
                      </m:e>
                    </m:func>
                    <m:r>
                      <a:rPr lang="en-US" i="1">
                        <a:latin typeface="Cambria Math" panose="02040503050406030204" pitchFamily="18" charset="0"/>
                      </a:rPr>
                      <m:t>=</m:t>
                    </m:r>
                    <m:r>
                      <a:rPr lang="en-US" i="1">
                        <a:latin typeface="Cambria Math" panose="02040503050406030204" pitchFamily="18" charset="0"/>
                      </a:rPr>
                      <m:t>𝑚</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m:t>
                        </m:r>
                        <m:r>
                          <a:rPr lang="en-US" i="1">
                            <a:latin typeface="Cambria Math" panose="02040503050406030204" pitchFamily="18" charset="0"/>
                          </a:rPr>
                          <m:t>𝑝𝑣</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𝜔</m:t>
                        </m:r>
                      </m:e>
                    </m:d>
                  </m:oMath>
                </a14:m>
                <a:r>
                  <a:rPr lang="en-US" i="1" dirty="0">
                    <a:latin typeface="Cambria Math" panose="02040503050406030204" pitchFamily="18" charset="0"/>
                  </a:rPr>
                  <a:t>.</a:t>
                </a:r>
                <a:br>
                  <a:rPr lang="en-US" i="1" dirty="0">
                    <a:latin typeface="Cambria Math" panose="02040503050406030204" pitchFamily="18" charset="0"/>
                  </a:rPr>
                </a:br>
                <a:endParaRPr lang="it-IT" dirty="0"/>
              </a:p>
            </p:txBody>
          </p:sp>
        </mc:Choice>
        <mc:Fallback xmlns="">
          <p:sp>
            <p:nvSpPr>
              <p:cNvPr id="9" name="TextBox 8">
                <a:extLst>
                  <a:ext uri="{FF2B5EF4-FFF2-40B4-BE49-F238E27FC236}">
                    <a16:creationId xmlns:a16="http://schemas.microsoft.com/office/drawing/2014/main" id="{5FC72126-62B9-40B9-AB67-05B1A1909307}"/>
                  </a:ext>
                </a:extLst>
              </p:cNvPr>
              <p:cNvSpPr txBox="1">
                <a:spLocks noRot="1" noChangeAspect="1" noMove="1" noResize="1" noEditPoints="1" noAdjustHandles="1" noChangeArrowheads="1" noChangeShapeType="1" noTextEdit="1"/>
              </p:cNvSpPr>
              <p:nvPr/>
            </p:nvSpPr>
            <p:spPr>
              <a:xfrm>
                <a:off x="3984687" y="3465126"/>
                <a:ext cx="3521013" cy="861774"/>
              </a:xfrm>
              <a:prstGeom prst="rect">
                <a:avLst/>
              </a:prstGeom>
              <a:blipFill>
                <a:blip r:embed="rId4"/>
                <a:stretch>
                  <a:fillRect l="-1733" t="-7042"/>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DB7376E-9358-4C78-86A0-A3B84BCE9A51}"/>
                  </a:ext>
                </a:extLst>
              </p:cNvPr>
              <p:cNvSpPr txBox="1"/>
              <p:nvPr/>
            </p:nvSpPr>
            <p:spPr>
              <a:xfrm>
                <a:off x="3984687" y="4115891"/>
                <a:ext cx="3004797" cy="947760"/>
              </a:xfrm>
              <a:prstGeom prst="rect">
                <a:avLst/>
              </a:prstGeom>
              <a:noFill/>
            </p:spPr>
            <p:txBody>
              <a:bodyPr wrap="none" lIns="0" tIns="0" rIns="0" bIns="0" rtlCol="0">
                <a:spAutoFit/>
              </a:bodyPr>
              <a:lstStyle/>
              <a:p>
                <a14:m>
                  <m:oMath xmlns:m="http://schemas.openxmlformats.org/officeDocument/2006/math">
                    <m:r>
                      <a:rPr lang="it-IT" i="1" smtClean="0">
                        <a:latin typeface="Cambria Math" panose="02040503050406030204" pitchFamily="18" charset="0"/>
                      </a:rPr>
                      <m:t>𝐿</m:t>
                    </m:r>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𝑥</m:t>
                        </m:r>
                      </m:sub>
                    </m:sSub>
                    <m:acc>
                      <m:accPr>
                        <m:chr m:val="̇"/>
                        <m:ctrlPr>
                          <a:rPr lang="it-IT" i="1">
                            <a:solidFill>
                              <a:srgbClr val="836967"/>
                            </a:solidFill>
                            <a:latin typeface="Cambria Math" panose="02040503050406030204" pitchFamily="18" charset="0"/>
                          </a:rPr>
                        </m:ctrlPr>
                      </m:accPr>
                      <m:e>
                        <m:r>
                          <a:rPr lang="it-IT" i="1">
                            <a:latin typeface="Cambria Math" panose="02040503050406030204" pitchFamily="18" charset="0"/>
                          </a:rPr>
                          <m:t>𝑝</m:t>
                        </m:r>
                      </m:e>
                    </m:acc>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𝑥𝑧</m:t>
                        </m:r>
                      </m:sub>
                    </m:sSub>
                    <m:acc>
                      <m:accPr>
                        <m:chr m:val="̇"/>
                        <m:ctrlPr>
                          <a:rPr lang="it-IT" i="1">
                            <a:solidFill>
                              <a:srgbClr val="836967"/>
                            </a:solidFill>
                            <a:latin typeface="Cambria Math" panose="02040503050406030204" pitchFamily="18" charset="0"/>
                          </a:rPr>
                        </m:ctrlPr>
                      </m:accPr>
                      <m:e>
                        <m:r>
                          <a:rPr lang="it-IT" i="1">
                            <a:latin typeface="Cambria Math" panose="02040503050406030204" pitchFamily="18" charset="0"/>
                          </a:rPr>
                          <m:t>𝑟</m:t>
                        </m:r>
                      </m:e>
                    </m:acc>
                    <m:r>
                      <a:rPr lang="it-IT" i="0">
                        <a:latin typeface="Cambria Math" panose="02040503050406030204" pitchFamily="18" charset="0"/>
                      </a:rPr>
                      <m:t>+</m:t>
                    </m:r>
                    <m:r>
                      <a:rPr lang="it-IT" i="1">
                        <a:latin typeface="Cambria Math" panose="02040503050406030204" pitchFamily="18" charset="0"/>
                      </a:rPr>
                      <m:t>𝑞𝑟</m:t>
                    </m:r>
                    <m:d>
                      <m:dPr>
                        <m:ctrlPr>
                          <a:rPr lang="it-IT" i="1">
                            <a:solidFill>
                              <a:srgbClr val="836967"/>
                            </a:solidFill>
                            <a:latin typeface="Cambria Math" panose="02040503050406030204" pitchFamily="18" charset="0"/>
                          </a:rPr>
                        </m:ctrlPr>
                      </m:dPr>
                      <m:e>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𝑧</m:t>
                            </m:r>
                          </m:sub>
                        </m:sSub>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𝑦</m:t>
                            </m:r>
                          </m:sub>
                        </m:sSub>
                      </m:e>
                    </m:d>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𝑥𝑧</m:t>
                        </m:r>
                      </m:sub>
                    </m:sSub>
                    <m:r>
                      <a:rPr lang="it-IT" i="1">
                        <a:latin typeface="Cambria Math" panose="02040503050406030204" pitchFamily="18" charset="0"/>
                      </a:rPr>
                      <m:t>𝑝𝑞</m:t>
                    </m:r>
                  </m:oMath>
                </a14:m>
                <a:r>
                  <a:rPr lang="en-US" i="1" dirty="0">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𝑦</m:t>
                          </m:r>
                        </m:sub>
                      </m:sSub>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𝑟𝑝</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𝑧</m:t>
                              </m:r>
                            </m:sub>
                          </m:sSub>
                        </m:e>
                      </m:d>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e>
                      </m:d>
                      <m:r>
                        <a:rPr lang="en-US" b="0" i="1" smtClean="0">
                          <a:latin typeface="Cambria Math" panose="02040503050406030204" pitchFamily="18" charset="0"/>
                        </a:rPr>
                        <m:t>.</m:t>
                      </m:r>
                    </m:oMath>
                  </m:oMathPara>
                </a14:m>
                <a:br>
                  <a:rPr lang="en-US" b="0" i="1" dirty="0">
                    <a:latin typeface="Cambria Math" panose="02040503050406030204" pitchFamily="18" charset="0"/>
                  </a:rPr>
                </a:br>
                <a14:m>
                  <m:oMath xmlns:m="http://schemas.openxmlformats.org/officeDocument/2006/math">
                    <m:r>
                      <a:rPr lang="en-US" b="0" i="1" dirty="0" smtClean="0">
                        <a:latin typeface="Cambria Math" panose="02040503050406030204" pitchFamily="18" charset="0"/>
                      </a:rPr>
                      <m:t>𝑁</m:t>
                    </m:r>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𝑥𝑧</m:t>
                        </m:r>
                      </m:sub>
                    </m:sSub>
                    <m:acc>
                      <m:accPr>
                        <m:chr m:val="̇"/>
                        <m:ctrlPr>
                          <a:rPr lang="en-US" b="0" i="1" dirty="0" smtClean="0">
                            <a:solidFill>
                              <a:srgbClr val="836967"/>
                            </a:solidFill>
                            <a:latin typeface="Cambria Math" panose="02040503050406030204" pitchFamily="18" charset="0"/>
                          </a:rPr>
                        </m:ctrlPr>
                      </m:accPr>
                      <m:e>
                        <m:r>
                          <a:rPr lang="en-US" b="0" i="1" dirty="0" smtClean="0">
                            <a:latin typeface="Cambria Math" panose="02040503050406030204" pitchFamily="18" charset="0"/>
                          </a:rPr>
                          <m:t>𝑝</m:t>
                        </m:r>
                      </m:e>
                    </m:acc>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𝑧</m:t>
                        </m:r>
                      </m:sub>
                    </m:sSub>
                    <m:acc>
                      <m:accPr>
                        <m:chr m:val="̇"/>
                        <m:ctrlPr>
                          <a:rPr lang="en-US" b="0" i="1" dirty="0" smtClean="0">
                            <a:solidFill>
                              <a:srgbClr val="836967"/>
                            </a:solidFill>
                            <a:latin typeface="Cambria Math" panose="02040503050406030204" pitchFamily="18" charset="0"/>
                          </a:rPr>
                        </m:ctrlPr>
                      </m:accPr>
                      <m:e>
                        <m:r>
                          <a:rPr lang="en-US" b="0" i="1" dirty="0" smtClean="0">
                            <a:latin typeface="Cambria Math" panose="02040503050406030204" pitchFamily="18" charset="0"/>
                          </a:rPr>
                          <m:t>𝑟</m:t>
                        </m:r>
                      </m:e>
                    </m:acc>
                    <m:r>
                      <a:rPr lang="en-US" b="0" i="0" dirty="0" smtClean="0">
                        <a:latin typeface="Cambria Math" panose="02040503050406030204" pitchFamily="18" charset="0"/>
                      </a:rPr>
                      <m:t>+</m:t>
                    </m:r>
                    <m:r>
                      <a:rPr lang="en-US" b="0" i="1" dirty="0" smtClean="0">
                        <a:latin typeface="Cambria Math" panose="02040503050406030204" pitchFamily="18" charset="0"/>
                      </a:rPr>
                      <m:t>𝑝𝑞</m:t>
                    </m:r>
                    <m:d>
                      <m:dPr>
                        <m:ctrlPr>
                          <a:rPr lang="en-US" b="0" i="1" dirty="0" smtClean="0">
                            <a:solidFill>
                              <a:srgbClr val="836967"/>
                            </a:solidFill>
                            <a:latin typeface="Cambria Math" panose="02040503050406030204" pitchFamily="18" charset="0"/>
                          </a:rPr>
                        </m:ctrlPr>
                      </m:dPr>
                      <m:e>
                        <m:sSub>
                          <m:sSubPr>
                            <m:ctrlPr>
                              <a:rPr lang="en-US" b="0" i="1" dirty="0" smtClean="0">
                                <a:solidFill>
                                  <a:srgbClr val="836967"/>
                                </a:solidFill>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𝑦</m:t>
                            </m:r>
                          </m:sub>
                        </m:sSub>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𝑥</m:t>
                            </m:r>
                          </m:sub>
                        </m:sSub>
                      </m:e>
                    </m:d>
                    <m:r>
                      <a:rPr lang="en-US" b="0" i="0" dirty="0" smtClean="0">
                        <a:latin typeface="Cambria Math" panose="02040503050406030204" pitchFamily="18" charset="0"/>
                      </a:rPr>
                      <m:t>+</m:t>
                    </m:r>
                  </m:oMath>
                </a14:m>
                <a:r>
                  <a:rPr lang="en-US" dirty="0">
                    <a:solidFill>
                      <a:srgbClr val="836967"/>
                    </a:solidFill>
                  </a:rPr>
                  <a:t> </a:t>
                </a:r>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r>
                      <a:rPr lang="en-US" i="1" dirty="0">
                        <a:latin typeface="Cambria Math" panose="02040503050406030204" pitchFamily="18" charset="0"/>
                      </a:rPr>
                      <m:t>𝑞</m:t>
                    </m:r>
                    <m:r>
                      <a:rPr lang="en-US" i="1">
                        <a:latin typeface="Cambria Math" panose="02040503050406030204" pitchFamily="18" charset="0"/>
                      </a:rPr>
                      <m:t>𝑟</m:t>
                    </m:r>
                    <m:r>
                      <a:rPr lang="en-US" b="0" i="1" smtClean="0">
                        <a:latin typeface="Cambria Math" panose="02040503050406030204" pitchFamily="18" charset="0"/>
                      </a:rPr>
                      <m:t>.</m:t>
                    </m:r>
                  </m:oMath>
                </a14:m>
                <a:br>
                  <a:rPr lang="en-US" b="0" dirty="0"/>
                </a:br>
                <a:endParaRPr lang="it-IT" dirty="0"/>
              </a:p>
            </p:txBody>
          </p:sp>
        </mc:Choice>
        <mc:Fallback xmlns="">
          <p:sp>
            <p:nvSpPr>
              <p:cNvPr id="10" name="TextBox 9">
                <a:extLst>
                  <a:ext uri="{FF2B5EF4-FFF2-40B4-BE49-F238E27FC236}">
                    <a16:creationId xmlns:a16="http://schemas.microsoft.com/office/drawing/2014/main" id="{3DB7376E-9358-4C78-86A0-A3B84BCE9A51}"/>
                  </a:ext>
                </a:extLst>
              </p:cNvPr>
              <p:cNvSpPr txBox="1">
                <a:spLocks noRot="1" noChangeAspect="1" noMove="1" noResize="1" noEditPoints="1" noAdjustHandles="1" noChangeArrowheads="1" noChangeShapeType="1" noTextEdit="1"/>
              </p:cNvSpPr>
              <p:nvPr/>
            </p:nvSpPr>
            <p:spPr>
              <a:xfrm>
                <a:off x="3984687" y="4115891"/>
                <a:ext cx="3004797" cy="947760"/>
              </a:xfrm>
              <a:prstGeom prst="rect">
                <a:avLst/>
              </a:prstGeom>
              <a:blipFill>
                <a:blip r:embed="rId5"/>
                <a:stretch>
                  <a:fillRect l="-2028" t="-5128"/>
                </a:stretch>
              </a:blipFill>
            </p:spPr>
            <p:txBody>
              <a:bodyPr/>
              <a:lstStyle/>
              <a:p>
                <a:r>
                  <a:rPr lang="it-IT">
                    <a:noFill/>
                  </a:rPr>
                  <a:t> </a:t>
                </a:r>
              </a:p>
            </p:txBody>
          </p:sp>
        </mc:Fallback>
      </mc:AlternateContent>
      <p:pic>
        <p:nvPicPr>
          <p:cNvPr id="3" name="Picture 2">
            <a:extLst>
              <a:ext uri="{FF2B5EF4-FFF2-40B4-BE49-F238E27FC236}">
                <a16:creationId xmlns:a16="http://schemas.microsoft.com/office/drawing/2014/main" id="{6B12F26D-6A3D-43A3-9F74-92D21582B1D5}"/>
              </a:ext>
            </a:extLst>
          </p:cNvPr>
          <p:cNvPicPr>
            <a:picLocks noChangeAspect="1"/>
          </p:cNvPicPr>
          <p:nvPr/>
        </p:nvPicPr>
        <p:blipFill>
          <a:blip r:embed="rId6"/>
          <a:stretch>
            <a:fillRect/>
          </a:stretch>
        </p:blipFill>
        <p:spPr>
          <a:xfrm>
            <a:off x="2201879" y="1314507"/>
            <a:ext cx="4283042" cy="1832163"/>
          </a:xfrm>
          <a:prstGeom prst="rect">
            <a:avLst/>
          </a:prstGeom>
        </p:spPr>
      </p:pic>
      <p:sp>
        <p:nvSpPr>
          <p:cNvPr id="4" name="Rectangle 3">
            <a:extLst>
              <a:ext uri="{FF2B5EF4-FFF2-40B4-BE49-F238E27FC236}">
                <a16:creationId xmlns:a16="http://schemas.microsoft.com/office/drawing/2014/main" id="{8FFAFACA-0434-4010-B249-049CC64ACFB4}"/>
              </a:ext>
            </a:extLst>
          </p:cNvPr>
          <p:cNvSpPr/>
          <p:nvPr/>
        </p:nvSpPr>
        <p:spPr>
          <a:xfrm>
            <a:off x="3671472" y="3357304"/>
            <a:ext cx="3625654" cy="15564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6" name="Straight Arrow Connector 5">
            <a:extLst>
              <a:ext uri="{FF2B5EF4-FFF2-40B4-BE49-F238E27FC236}">
                <a16:creationId xmlns:a16="http://schemas.microsoft.com/office/drawing/2014/main" id="{99FB5A3C-9DF0-4AA8-9E59-D1D4229E2B22}"/>
              </a:ext>
            </a:extLst>
          </p:cNvPr>
          <p:cNvCxnSpPr/>
          <p:nvPr/>
        </p:nvCxnSpPr>
        <p:spPr>
          <a:xfrm>
            <a:off x="7311650" y="3453342"/>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4B47DA0B-2490-47FD-9D27-26BCC6EB65DA}"/>
              </a:ext>
            </a:extLst>
          </p:cNvPr>
          <p:cNvCxnSpPr/>
          <p:nvPr/>
        </p:nvCxnSpPr>
        <p:spPr>
          <a:xfrm>
            <a:off x="7311650" y="3702366"/>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37F11C64-E135-4689-93EE-F7264B115329}"/>
              </a:ext>
            </a:extLst>
          </p:cNvPr>
          <p:cNvCxnSpPr/>
          <p:nvPr/>
        </p:nvCxnSpPr>
        <p:spPr>
          <a:xfrm>
            <a:off x="7311650" y="3997739"/>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40A92168-AEA5-46DB-9F00-160D01910981}"/>
              </a:ext>
            </a:extLst>
          </p:cNvPr>
          <p:cNvCxnSpPr/>
          <p:nvPr/>
        </p:nvCxnSpPr>
        <p:spPr>
          <a:xfrm>
            <a:off x="7317143" y="4322164"/>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04EFE85C-8C32-40A5-9F24-F4420229C997}"/>
              </a:ext>
            </a:extLst>
          </p:cNvPr>
          <p:cNvCxnSpPr/>
          <p:nvPr/>
        </p:nvCxnSpPr>
        <p:spPr>
          <a:xfrm>
            <a:off x="7311650" y="4589771"/>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B60A71BC-FA34-4FDE-8517-4D8BD51AFEC2}"/>
              </a:ext>
            </a:extLst>
          </p:cNvPr>
          <p:cNvCxnSpPr/>
          <p:nvPr/>
        </p:nvCxnSpPr>
        <p:spPr>
          <a:xfrm>
            <a:off x="7297126" y="4839868"/>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B6ACF852-BF0B-4894-AED6-BB8D09D4F0F1}"/>
              </a:ext>
            </a:extLst>
          </p:cNvPr>
          <p:cNvCxnSpPr/>
          <p:nvPr/>
        </p:nvCxnSpPr>
        <p:spPr>
          <a:xfrm>
            <a:off x="3229192" y="3465126"/>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8BA03D7B-2D9B-4D9F-815F-C65B128C73D1}"/>
              </a:ext>
            </a:extLst>
          </p:cNvPr>
          <p:cNvCxnSpPr/>
          <p:nvPr/>
        </p:nvCxnSpPr>
        <p:spPr>
          <a:xfrm>
            <a:off x="3229192" y="4839868"/>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7" name="Straight Arrow Connector 26">
            <a:extLst>
              <a:ext uri="{FF2B5EF4-FFF2-40B4-BE49-F238E27FC236}">
                <a16:creationId xmlns:a16="http://schemas.microsoft.com/office/drawing/2014/main" id="{D5D6393A-AC36-4E23-B5C8-9FCC9A5DB86C}"/>
              </a:ext>
            </a:extLst>
          </p:cNvPr>
          <p:cNvCxnSpPr/>
          <p:nvPr/>
        </p:nvCxnSpPr>
        <p:spPr>
          <a:xfrm>
            <a:off x="3229192" y="3702366"/>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53973CDD-C1C2-4C8C-B36E-D27F5F367A20}"/>
              </a:ext>
            </a:extLst>
          </p:cNvPr>
          <p:cNvCxnSpPr/>
          <p:nvPr/>
        </p:nvCxnSpPr>
        <p:spPr>
          <a:xfrm>
            <a:off x="3229192" y="3997739"/>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29" name="Straight Arrow Connector 28">
            <a:extLst>
              <a:ext uri="{FF2B5EF4-FFF2-40B4-BE49-F238E27FC236}">
                <a16:creationId xmlns:a16="http://schemas.microsoft.com/office/drawing/2014/main" id="{29B3BEB9-7116-42A5-8ED0-B4D2CBE8EC98}"/>
              </a:ext>
            </a:extLst>
          </p:cNvPr>
          <p:cNvCxnSpPr/>
          <p:nvPr/>
        </p:nvCxnSpPr>
        <p:spPr>
          <a:xfrm>
            <a:off x="3229192" y="4589771"/>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A679F8F3-A517-4D53-95E3-4D8CC28D0176}"/>
              </a:ext>
            </a:extLst>
          </p:cNvPr>
          <p:cNvCxnSpPr/>
          <p:nvPr/>
        </p:nvCxnSpPr>
        <p:spPr>
          <a:xfrm>
            <a:off x="3229192" y="4341007"/>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sp>
        <p:nvSpPr>
          <p:cNvPr id="7" name="TextBox 6">
            <a:extLst>
              <a:ext uri="{FF2B5EF4-FFF2-40B4-BE49-F238E27FC236}">
                <a16:creationId xmlns:a16="http://schemas.microsoft.com/office/drawing/2014/main" id="{84FDF060-FE54-4323-90DF-FC69FB901D72}"/>
              </a:ext>
            </a:extLst>
          </p:cNvPr>
          <p:cNvSpPr txBox="1"/>
          <p:nvPr/>
        </p:nvSpPr>
        <p:spPr>
          <a:xfrm>
            <a:off x="7816034" y="3443021"/>
            <a:ext cx="518032" cy="1384995"/>
          </a:xfrm>
          <a:prstGeom prst="rect">
            <a:avLst/>
          </a:prstGeom>
          <a:noFill/>
        </p:spPr>
        <p:txBody>
          <a:bodyPr wrap="square" rtlCol="0">
            <a:spAutoFit/>
          </a:bodyPr>
          <a:lstStyle/>
          <a:p>
            <a:r>
              <a:rPr lang="en-US" dirty="0"/>
              <a:t>u </a:t>
            </a:r>
            <a:br>
              <a:rPr lang="en-US" dirty="0"/>
            </a:br>
            <a:r>
              <a:rPr lang="en-US" dirty="0"/>
              <a:t>v </a:t>
            </a:r>
            <a:br>
              <a:rPr lang="en-US" dirty="0"/>
            </a:br>
            <a:r>
              <a:rPr lang="en-US" dirty="0"/>
              <a:t>w</a:t>
            </a:r>
            <a:br>
              <a:rPr lang="en-US" dirty="0"/>
            </a:br>
            <a:r>
              <a:rPr lang="en-US" dirty="0"/>
              <a:t>r</a:t>
            </a:r>
            <a:br>
              <a:rPr lang="en-US" dirty="0"/>
            </a:br>
            <a:r>
              <a:rPr lang="en-US" dirty="0"/>
              <a:t>p</a:t>
            </a:r>
            <a:br>
              <a:rPr lang="en-US" dirty="0"/>
            </a:br>
            <a:r>
              <a:rPr lang="en-US" dirty="0"/>
              <a:t>q</a:t>
            </a:r>
            <a:endParaRPr lang="it-IT" dirty="0"/>
          </a:p>
        </p:txBody>
      </p:sp>
      <p:sp>
        <p:nvSpPr>
          <p:cNvPr id="32" name="TextBox 31">
            <a:extLst>
              <a:ext uri="{FF2B5EF4-FFF2-40B4-BE49-F238E27FC236}">
                <a16:creationId xmlns:a16="http://schemas.microsoft.com/office/drawing/2014/main" id="{5D158B02-9CE9-4953-82C7-C8391A7F4712}"/>
              </a:ext>
            </a:extLst>
          </p:cNvPr>
          <p:cNvSpPr txBox="1"/>
          <p:nvPr/>
        </p:nvSpPr>
        <p:spPr>
          <a:xfrm>
            <a:off x="2873620" y="3490020"/>
            <a:ext cx="518032" cy="1384995"/>
          </a:xfrm>
          <a:prstGeom prst="rect">
            <a:avLst/>
          </a:prstGeom>
          <a:noFill/>
        </p:spPr>
        <p:txBody>
          <a:bodyPr wrap="square" rtlCol="0">
            <a:spAutoFit/>
          </a:bodyPr>
          <a:lstStyle/>
          <a:p>
            <a:r>
              <a:rPr lang="en-US" dirty="0"/>
              <a:t>X </a:t>
            </a:r>
            <a:br>
              <a:rPr lang="en-US" dirty="0"/>
            </a:br>
            <a:r>
              <a:rPr lang="en-US" dirty="0"/>
              <a:t>Y</a:t>
            </a:r>
            <a:br>
              <a:rPr lang="en-US" dirty="0"/>
            </a:br>
            <a:r>
              <a:rPr lang="en-US" dirty="0"/>
              <a:t>Z</a:t>
            </a:r>
            <a:br>
              <a:rPr lang="en-US" dirty="0"/>
            </a:br>
            <a:r>
              <a:rPr lang="en-US" dirty="0"/>
              <a:t>L</a:t>
            </a:r>
            <a:br>
              <a:rPr lang="en-US" dirty="0"/>
            </a:br>
            <a:r>
              <a:rPr lang="en-US" dirty="0"/>
              <a:t>M</a:t>
            </a:r>
            <a:br>
              <a:rPr lang="en-US" dirty="0"/>
            </a:br>
            <a:r>
              <a:rPr lang="en-US" dirty="0"/>
              <a:t>N</a:t>
            </a:r>
            <a:endParaRPr lang="it-IT" dirty="0"/>
          </a:p>
        </p:txBody>
      </p:sp>
      <p:sp>
        <p:nvSpPr>
          <p:cNvPr id="15" name="Rectangle 14">
            <a:extLst>
              <a:ext uri="{FF2B5EF4-FFF2-40B4-BE49-F238E27FC236}">
                <a16:creationId xmlns:a16="http://schemas.microsoft.com/office/drawing/2014/main" id="{D665D9CE-A2E1-4DB8-B3FB-A9260B87230E}"/>
              </a:ext>
            </a:extLst>
          </p:cNvPr>
          <p:cNvSpPr/>
          <p:nvPr/>
        </p:nvSpPr>
        <p:spPr>
          <a:xfrm>
            <a:off x="734106" y="3353567"/>
            <a:ext cx="1617725" cy="1517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6" name="Rectangle 15">
            <a:extLst>
              <a:ext uri="{FF2B5EF4-FFF2-40B4-BE49-F238E27FC236}">
                <a16:creationId xmlns:a16="http://schemas.microsoft.com/office/drawing/2014/main" id="{7BBA33F5-3BC0-4239-9521-23A242A06AFE}"/>
              </a:ext>
            </a:extLst>
          </p:cNvPr>
          <p:cNvSpPr/>
          <p:nvPr/>
        </p:nvSpPr>
        <p:spPr>
          <a:xfrm>
            <a:off x="1154311" y="3453342"/>
            <a:ext cx="1351341" cy="1491051"/>
          </a:xfrm>
          <a:prstGeom prst="rect">
            <a:avLst/>
          </a:prstGeom>
          <a:solidFill>
            <a:schemeClr val="accent1">
              <a:lumMod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 name="TextBox 16">
            <a:extLst>
              <a:ext uri="{FF2B5EF4-FFF2-40B4-BE49-F238E27FC236}">
                <a16:creationId xmlns:a16="http://schemas.microsoft.com/office/drawing/2014/main" id="{4B403565-508C-4D54-9DF6-45230AA546AA}"/>
              </a:ext>
            </a:extLst>
          </p:cNvPr>
          <p:cNvSpPr txBox="1"/>
          <p:nvPr/>
        </p:nvSpPr>
        <p:spPr>
          <a:xfrm>
            <a:off x="1194550" y="3840290"/>
            <a:ext cx="1311101" cy="738664"/>
          </a:xfrm>
          <a:prstGeom prst="rect">
            <a:avLst/>
          </a:prstGeom>
          <a:noFill/>
        </p:spPr>
        <p:txBody>
          <a:bodyPr wrap="square" rtlCol="0">
            <a:spAutoFit/>
          </a:bodyPr>
          <a:lstStyle/>
          <a:p>
            <a:pPr algn="ctr"/>
            <a:r>
              <a:rPr lang="en-US" b="1" dirty="0">
                <a:solidFill>
                  <a:schemeClr val="bg1"/>
                </a:solidFill>
                <a:latin typeface="Times New Roman" panose="02020603050405020304" pitchFamily="18" charset="0"/>
                <a:cs typeface="Times New Roman" panose="02020603050405020304" pitchFamily="18" charset="0"/>
              </a:rPr>
              <a:t>Black box of Aerodynamic modeling</a:t>
            </a:r>
            <a:endParaRPr lang="it-IT" b="1" dirty="0">
              <a:solidFill>
                <a:schemeClr val="bg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E90E191F-281E-41F9-ACFB-187D17E3E431}"/>
                  </a:ext>
                </a:extLst>
              </p:cNvPr>
              <p:cNvSpPr txBox="1"/>
              <p:nvPr/>
            </p:nvSpPr>
            <p:spPr>
              <a:xfrm>
                <a:off x="305798" y="3732568"/>
                <a:ext cx="461487" cy="95410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rPr>
                        <m:t>𝛿</m:t>
                      </m:r>
                    </m:oMath>
                    <m:oMath xmlns:m="http://schemas.openxmlformats.org/officeDocument/2006/math">
                      <m:r>
                        <a:rPr lang="en-US" i="1" smtClean="0">
                          <a:latin typeface="Cambria Math" panose="02040503050406030204" pitchFamily="18" charset="0"/>
                          <a:ea typeface="Cambria Math" panose="02040503050406030204" pitchFamily="18" charset="0"/>
                        </a:rPr>
                        <m:t>𝜏</m:t>
                      </m:r>
                    </m:oMath>
                    <m:oMath xmlns:m="http://schemas.openxmlformats.org/officeDocument/2006/math">
                      <m:r>
                        <a:rPr lang="en-US" i="1" smtClean="0">
                          <a:latin typeface="Cambria Math" panose="02040503050406030204" pitchFamily="18" charset="0"/>
                          <a:ea typeface="Cambria Math" panose="02040503050406030204" pitchFamily="18" charset="0"/>
                        </a:rPr>
                        <m:t>𝜉</m:t>
                      </m:r>
                    </m:oMath>
                    <m:oMath xmlns:m="http://schemas.openxmlformats.org/officeDocument/2006/math">
                      <m:r>
                        <a:rPr lang="en-US" i="1" smtClean="0">
                          <a:latin typeface="Cambria Math" panose="02040503050406030204" pitchFamily="18" charset="0"/>
                          <a:ea typeface="Cambria Math" panose="02040503050406030204" pitchFamily="18" charset="0"/>
                        </a:rPr>
                        <m:t>𝛾</m:t>
                      </m:r>
                    </m:oMath>
                  </m:oMathPara>
                </a14:m>
                <a:endParaRPr lang="it-IT" dirty="0"/>
              </a:p>
            </p:txBody>
          </p:sp>
        </mc:Choice>
        <mc:Fallback xmlns="">
          <p:sp>
            <p:nvSpPr>
              <p:cNvPr id="36" name="TextBox 35">
                <a:extLst>
                  <a:ext uri="{FF2B5EF4-FFF2-40B4-BE49-F238E27FC236}">
                    <a16:creationId xmlns:a16="http://schemas.microsoft.com/office/drawing/2014/main" id="{E90E191F-281E-41F9-ACFB-187D17E3E431}"/>
                  </a:ext>
                </a:extLst>
              </p:cNvPr>
              <p:cNvSpPr txBox="1">
                <a:spLocks noRot="1" noChangeAspect="1" noMove="1" noResize="1" noEditPoints="1" noAdjustHandles="1" noChangeArrowheads="1" noChangeShapeType="1" noTextEdit="1"/>
              </p:cNvSpPr>
              <p:nvPr/>
            </p:nvSpPr>
            <p:spPr>
              <a:xfrm>
                <a:off x="305798" y="3732568"/>
                <a:ext cx="461487" cy="954107"/>
              </a:xfrm>
              <a:prstGeom prst="rect">
                <a:avLst/>
              </a:prstGeom>
              <a:blipFill>
                <a:blip r:embed="rId7"/>
                <a:stretch>
                  <a:fillRect/>
                </a:stretch>
              </a:blipFill>
            </p:spPr>
            <p:txBody>
              <a:bodyPr/>
              <a:lstStyle/>
              <a:p>
                <a:r>
                  <a:rPr lang="it-IT">
                    <a:noFill/>
                  </a:rPr>
                  <a:t> </a:t>
                </a:r>
              </a:p>
            </p:txBody>
          </p:sp>
        </mc:Fallback>
      </mc:AlternateContent>
      <p:cxnSp>
        <p:nvCxnSpPr>
          <p:cNvPr id="38" name="Straight Arrow Connector 37">
            <a:extLst>
              <a:ext uri="{FF2B5EF4-FFF2-40B4-BE49-F238E27FC236}">
                <a16:creationId xmlns:a16="http://schemas.microsoft.com/office/drawing/2014/main" id="{20F71644-1741-4C01-9A3C-898C4D0BCEDE}"/>
              </a:ext>
            </a:extLst>
          </p:cNvPr>
          <p:cNvCxnSpPr/>
          <p:nvPr/>
        </p:nvCxnSpPr>
        <p:spPr>
          <a:xfrm>
            <a:off x="652887" y="3896013"/>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B0D4F312-90EF-478A-B31D-05142018E633}"/>
              </a:ext>
            </a:extLst>
          </p:cNvPr>
          <p:cNvCxnSpPr/>
          <p:nvPr/>
        </p:nvCxnSpPr>
        <p:spPr>
          <a:xfrm>
            <a:off x="652887" y="4112422"/>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40" name="Straight Arrow Connector 39">
            <a:extLst>
              <a:ext uri="{FF2B5EF4-FFF2-40B4-BE49-F238E27FC236}">
                <a16:creationId xmlns:a16="http://schemas.microsoft.com/office/drawing/2014/main" id="{75EDC9B7-BFB8-489E-BF6C-9E94FB260412}"/>
              </a:ext>
            </a:extLst>
          </p:cNvPr>
          <p:cNvCxnSpPr/>
          <p:nvPr/>
        </p:nvCxnSpPr>
        <p:spPr>
          <a:xfrm>
            <a:off x="652887" y="4341007"/>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cxnSp>
        <p:nvCxnSpPr>
          <p:cNvPr id="41" name="Straight Arrow Connector 40">
            <a:extLst>
              <a:ext uri="{FF2B5EF4-FFF2-40B4-BE49-F238E27FC236}">
                <a16:creationId xmlns:a16="http://schemas.microsoft.com/office/drawing/2014/main" id="{6BD2E08C-7D79-4656-9081-4CCBD34CC6CE}"/>
              </a:ext>
            </a:extLst>
          </p:cNvPr>
          <p:cNvCxnSpPr/>
          <p:nvPr/>
        </p:nvCxnSpPr>
        <p:spPr>
          <a:xfrm>
            <a:off x="652887" y="4575016"/>
            <a:ext cx="442280" cy="0"/>
          </a:xfrm>
          <a:prstGeom prst="straightConnector1">
            <a:avLst/>
          </a:prstGeom>
          <a:ln>
            <a:solidFill>
              <a:schemeClr val="accent1">
                <a:lumMod val="10000"/>
              </a:schemeClr>
            </a:solidFill>
            <a:tailEnd type="triangle"/>
          </a:ln>
        </p:spPr>
        <p:style>
          <a:lnRef idx="2">
            <a:schemeClr val="dk1"/>
          </a:lnRef>
          <a:fillRef idx="0">
            <a:schemeClr val="dk1"/>
          </a:fillRef>
          <a:effectRef idx="1">
            <a:schemeClr val="dk1"/>
          </a:effectRef>
          <a:fontRef idx="minor">
            <a:schemeClr val="tx1"/>
          </a:fontRef>
        </p:style>
      </p:cxnSp>
      <p:sp>
        <p:nvSpPr>
          <p:cNvPr id="19" name="Right Brace 18">
            <a:extLst>
              <a:ext uri="{FF2B5EF4-FFF2-40B4-BE49-F238E27FC236}">
                <a16:creationId xmlns:a16="http://schemas.microsoft.com/office/drawing/2014/main" id="{D14B057B-82B6-42E0-B256-854534D4FBE2}"/>
              </a:ext>
            </a:extLst>
          </p:cNvPr>
          <p:cNvSpPr/>
          <p:nvPr/>
        </p:nvSpPr>
        <p:spPr>
          <a:xfrm>
            <a:off x="2638262" y="3392296"/>
            <a:ext cx="105036" cy="1634650"/>
          </a:xfrm>
          <a:prstGeom prst="rightBrace">
            <a:avLst/>
          </a:prstGeom>
          <a:ln w="28575">
            <a:solidFill>
              <a:schemeClr val="accent1">
                <a:lumMod val="1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cxnSp>
        <p:nvCxnSpPr>
          <p:cNvPr id="34" name="Straight Arrow Connector 33">
            <a:extLst>
              <a:ext uri="{FF2B5EF4-FFF2-40B4-BE49-F238E27FC236}">
                <a16:creationId xmlns:a16="http://schemas.microsoft.com/office/drawing/2014/main" id="{583F5145-743D-4CAE-B1C6-BB39FBF30C38}"/>
              </a:ext>
            </a:extLst>
          </p:cNvPr>
          <p:cNvCxnSpPr>
            <a:cxnSpLocks/>
          </p:cNvCxnSpPr>
          <p:nvPr/>
        </p:nvCxnSpPr>
        <p:spPr>
          <a:xfrm flipH="1">
            <a:off x="2351831" y="2088758"/>
            <a:ext cx="816892" cy="0"/>
          </a:xfrm>
          <a:prstGeom prst="straightConnector1">
            <a:avLst/>
          </a:prstGeom>
          <a:ln w="38100">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1A5DAB2-1945-409F-A339-6EBE77CAEB8C}"/>
              </a:ext>
            </a:extLst>
          </p:cNvPr>
          <p:cNvCxnSpPr>
            <a:cxnSpLocks/>
          </p:cNvCxnSpPr>
          <p:nvPr/>
        </p:nvCxnSpPr>
        <p:spPr>
          <a:xfrm flipH="1">
            <a:off x="2633440" y="1534148"/>
            <a:ext cx="816892" cy="0"/>
          </a:xfrm>
          <a:prstGeom prst="straightConnector1">
            <a:avLst/>
          </a:prstGeom>
          <a:ln w="38100">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D51B64A-8B08-4566-B159-DE9E7BF351E7}"/>
              </a:ext>
            </a:extLst>
          </p:cNvPr>
          <p:cNvCxnSpPr>
            <a:cxnSpLocks/>
          </p:cNvCxnSpPr>
          <p:nvPr/>
        </p:nvCxnSpPr>
        <p:spPr>
          <a:xfrm flipV="1">
            <a:off x="4813561" y="1657566"/>
            <a:ext cx="931632" cy="1"/>
          </a:xfrm>
          <a:prstGeom prst="straightConnector1">
            <a:avLst/>
          </a:prstGeom>
          <a:ln w="38100">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C0C094C-FED6-481D-9494-50C8C98D17C3}"/>
                  </a:ext>
                </a:extLst>
              </p:cNvPr>
              <p:cNvSpPr txBox="1"/>
              <p:nvPr/>
            </p:nvSpPr>
            <p:spPr>
              <a:xfrm>
                <a:off x="1542968" y="2223242"/>
                <a:ext cx="73363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b="1" i="0" smtClean="0">
                          <a:latin typeface="Cambria Math" panose="02040503050406030204" pitchFamily="18" charset="0"/>
                          <a:ea typeface="Cambria Math" panose="02040503050406030204" pitchFamily="18" charset="0"/>
                        </a:rPr>
                        <m:t>𝛅</m:t>
                      </m:r>
                      <m:r>
                        <a:rPr lang="en-US" b="1" i="0">
                          <a:latin typeface="Cambria Math" panose="02040503050406030204" pitchFamily="18" charset="0"/>
                          <a:ea typeface="Cambria Math" panose="02040503050406030204" pitchFamily="18" charset="0"/>
                        </a:rPr>
                        <m:t> (</m:t>
                      </m:r>
                      <m:r>
                        <a:rPr lang="en-US" b="1" i="0" smtClean="0">
                          <a:latin typeface="Cambria Math" panose="02040503050406030204" pitchFamily="18" charset="0"/>
                          <a:ea typeface="Cambria Math" panose="02040503050406030204" pitchFamily="18" charset="0"/>
                        </a:rPr>
                        <m:t>𝐄</m:t>
                      </m:r>
                      <m:r>
                        <a:rPr lang="en-US" b="1" i="0">
                          <a:latin typeface="Cambria Math" panose="02040503050406030204" pitchFamily="18" charset="0"/>
                          <a:ea typeface="Cambria Math" panose="02040503050406030204" pitchFamily="18" charset="0"/>
                        </a:rPr>
                        <m:t>𝐥𝐞𝐯𝐚𝐭𝐨𝐫</m:t>
                      </m:r>
                      <m:r>
                        <a:rPr lang="en-US" b="1" i="0">
                          <a:latin typeface="Cambria Math" panose="02040503050406030204" pitchFamily="18" charset="0"/>
                          <a:ea typeface="Cambria Math" panose="02040503050406030204" pitchFamily="18" charset="0"/>
                        </a:rPr>
                        <m:t>)</m:t>
                      </m:r>
                    </m:oMath>
                  </m:oMathPara>
                </a14:m>
                <a:endParaRPr lang="it-IT" b="1" dirty="0">
                  <a:latin typeface="Times New Roman" panose="02020603050405020304" pitchFamily="18" charset="0"/>
                  <a:cs typeface="Times New Roman" panose="02020603050405020304" pitchFamily="18" charset="0"/>
                </a:endParaRPr>
              </a:p>
            </p:txBody>
          </p:sp>
        </mc:Choice>
        <mc:Fallback xmlns="">
          <p:sp>
            <p:nvSpPr>
              <p:cNvPr id="43" name="TextBox 42">
                <a:extLst>
                  <a:ext uri="{FF2B5EF4-FFF2-40B4-BE49-F238E27FC236}">
                    <a16:creationId xmlns:a16="http://schemas.microsoft.com/office/drawing/2014/main" id="{7C0C094C-FED6-481D-9494-50C8C98D17C3}"/>
                  </a:ext>
                </a:extLst>
              </p:cNvPr>
              <p:cNvSpPr txBox="1">
                <a:spLocks noRot="1" noChangeAspect="1" noMove="1" noResize="1" noEditPoints="1" noAdjustHandles="1" noChangeArrowheads="1" noChangeShapeType="1" noTextEdit="1"/>
              </p:cNvSpPr>
              <p:nvPr/>
            </p:nvSpPr>
            <p:spPr>
              <a:xfrm>
                <a:off x="1542968" y="2223242"/>
                <a:ext cx="733633" cy="307777"/>
              </a:xfrm>
              <a:prstGeom prst="rect">
                <a:avLst/>
              </a:prstGeom>
              <a:blipFill>
                <a:blip r:embed="rId8"/>
                <a:stretch>
                  <a:fillRect r="-60833" b="-10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BCE33DD-0329-4D45-99D4-0B1491B86A63}"/>
                  </a:ext>
                </a:extLst>
              </p:cNvPr>
              <p:cNvSpPr txBox="1"/>
              <p:nvPr/>
            </p:nvSpPr>
            <p:spPr>
              <a:xfrm>
                <a:off x="6870514" y="2387373"/>
                <a:ext cx="1324551" cy="307777"/>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𝝉</m:t>
                    </m:r>
                  </m:oMath>
                </a14:m>
                <a:r>
                  <a:rPr lang="it-IT" b="1" dirty="0">
                    <a:latin typeface="Times New Roman" panose="02020603050405020304" pitchFamily="18" charset="0"/>
                    <a:cs typeface="Times New Roman" panose="02020603050405020304" pitchFamily="18" charset="0"/>
                  </a:rPr>
                  <a:t> (</a:t>
                </a:r>
                <a:r>
                  <a:rPr lang="it-IT" b="1" dirty="0" err="1">
                    <a:latin typeface="Times New Roman" panose="02020603050405020304" pitchFamily="18" charset="0"/>
                    <a:cs typeface="Times New Roman" panose="02020603050405020304" pitchFamily="18" charset="0"/>
                  </a:rPr>
                  <a:t>Thurst</a:t>
                </a:r>
                <a:r>
                  <a:rPr lang="it-IT" b="1" dirty="0">
                    <a:latin typeface="Times New Roman" panose="02020603050405020304" pitchFamily="18" charset="0"/>
                    <a:cs typeface="Times New Roman" panose="02020603050405020304" pitchFamily="18" charset="0"/>
                  </a:rPr>
                  <a:t>)</a:t>
                </a:r>
              </a:p>
            </p:txBody>
          </p:sp>
        </mc:Choice>
        <mc:Fallback xmlns="">
          <p:sp>
            <p:nvSpPr>
              <p:cNvPr id="52" name="TextBox 51">
                <a:extLst>
                  <a:ext uri="{FF2B5EF4-FFF2-40B4-BE49-F238E27FC236}">
                    <a16:creationId xmlns:a16="http://schemas.microsoft.com/office/drawing/2014/main" id="{ABCE33DD-0329-4D45-99D4-0B1491B86A63}"/>
                  </a:ext>
                </a:extLst>
              </p:cNvPr>
              <p:cNvSpPr txBox="1">
                <a:spLocks noRot="1" noChangeAspect="1" noMove="1" noResize="1" noEditPoints="1" noAdjustHandles="1" noChangeArrowheads="1" noChangeShapeType="1" noTextEdit="1"/>
              </p:cNvSpPr>
              <p:nvPr/>
            </p:nvSpPr>
            <p:spPr>
              <a:xfrm>
                <a:off x="6870514" y="2387373"/>
                <a:ext cx="1324551" cy="307777"/>
              </a:xfrm>
              <a:prstGeom prst="rect">
                <a:avLst/>
              </a:prstGeom>
              <a:blipFill>
                <a:blip r:embed="rId9"/>
                <a:stretch>
                  <a:fillRect t="-4000" b="-20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F6354708-151A-43DD-BE8F-A030AF14B14A}"/>
                  </a:ext>
                </a:extLst>
              </p:cNvPr>
              <p:cNvSpPr txBox="1"/>
              <p:nvPr/>
            </p:nvSpPr>
            <p:spPr>
              <a:xfrm>
                <a:off x="1694721" y="1349788"/>
                <a:ext cx="1106251" cy="307777"/>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𝝃</m:t>
                    </m:r>
                  </m:oMath>
                </a14:m>
                <a:r>
                  <a:rPr lang="it-IT" b="1" dirty="0">
                    <a:latin typeface="Times New Roman" panose="02020603050405020304" pitchFamily="18" charset="0"/>
                    <a:cs typeface="Times New Roman" panose="02020603050405020304" pitchFamily="18" charset="0"/>
                  </a:rPr>
                  <a:t> (</a:t>
                </a:r>
                <a:r>
                  <a:rPr lang="it-IT" b="1" dirty="0" err="1">
                    <a:latin typeface="Times New Roman" panose="02020603050405020304" pitchFamily="18" charset="0"/>
                    <a:cs typeface="Times New Roman" panose="02020603050405020304" pitchFamily="18" charset="0"/>
                  </a:rPr>
                  <a:t>Rudder</a:t>
                </a:r>
                <a:r>
                  <a:rPr lang="it-IT" b="1" dirty="0">
                    <a:latin typeface="Times New Roman" panose="02020603050405020304" pitchFamily="18" charset="0"/>
                    <a:cs typeface="Times New Roman" panose="02020603050405020304" pitchFamily="18" charset="0"/>
                  </a:rPr>
                  <a:t>)</a:t>
                </a:r>
              </a:p>
            </p:txBody>
          </p:sp>
        </mc:Choice>
        <mc:Fallback xmlns="">
          <p:sp>
            <p:nvSpPr>
              <p:cNvPr id="54" name="TextBox 53">
                <a:extLst>
                  <a:ext uri="{FF2B5EF4-FFF2-40B4-BE49-F238E27FC236}">
                    <a16:creationId xmlns:a16="http://schemas.microsoft.com/office/drawing/2014/main" id="{F6354708-151A-43DD-BE8F-A030AF14B14A}"/>
                  </a:ext>
                </a:extLst>
              </p:cNvPr>
              <p:cNvSpPr txBox="1">
                <a:spLocks noRot="1" noChangeAspect="1" noMove="1" noResize="1" noEditPoints="1" noAdjustHandles="1" noChangeArrowheads="1" noChangeShapeType="1" noTextEdit="1"/>
              </p:cNvSpPr>
              <p:nvPr/>
            </p:nvSpPr>
            <p:spPr>
              <a:xfrm>
                <a:off x="1694721" y="1349788"/>
                <a:ext cx="1106251" cy="307777"/>
              </a:xfrm>
              <a:prstGeom prst="rect">
                <a:avLst/>
              </a:prstGeom>
              <a:blipFill>
                <a:blip r:embed="rId10"/>
                <a:stretch>
                  <a:fillRect t="-1961" b="-1960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BD4E8789-43A7-41BB-A3BD-F6B2A4DE117D}"/>
                  </a:ext>
                </a:extLst>
              </p:cNvPr>
              <p:cNvSpPr txBox="1"/>
              <p:nvPr/>
            </p:nvSpPr>
            <p:spPr>
              <a:xfrm>
                <a:off x="5806699" y="1447222"/>
                <a:ext cx="1135422" cy="307777"/>
              </a:xfrm>
              <a:prstGeom prst="rect">
                <a:avLst/>
              </a:prstGeom>
              <a:noFill/>
            </p:spPr>
            <p:txBody>
              <a:bodyPr wrap="square" rtlCol="0">
                <a:spAutoFit/>
              </a:bodyPr>
              <a:lstStyle/>
              <a:p>
                <a14:m>
                  <m:oMath xmlns:m="http://schemas.openxmlformats.org/officeDocument/2006/math">
                    <m:r>
                      <a:rPr lang="en-US" b="1" i="1" smtClean="0">
                        <a:latin typeface="Cambria Math" panose="02040503050406030204" pitchFamily="18" charset="0"/>
                        <a:ea typeface="Cambria Math" panose="02040503050406030204" pitchFamily="18" charset="0"/>
                      </a:rPr>
                      <m:t>𝜸</m:t>
                    </m:r>
                    <m:r>
                      <a:rPr lang="en-US" b="1" i="0" smtClean="0">
                        <a:latin typeface="Cambria Math" panose="02040503050406030204" pitchFamily="18" charset="0"/>
                        <a:ea typeface="Cambria Math" panose="02040503050406030204" pitchFamily="18" charset="0"/>
                      </a:rPr>
                      <m:t> </m:t>
                    </m:r>
                  </m:oMath>
                </a14:m>
                <a:r>
                  <a:rPr lang="it-IT" b="1" dirty="0">
                    <a:latin typeface="Times New Roman" panose="02020603050405020304" pitchFamily="18" charset="0"/>
                    <a:cs typeface="Times New Roman" panose="02020603050405020304" pitchFamily="18" charset="0"/>
                  </a:rPr>
                  <a:t>(Aileron )</a:t>
                </a:r>
              </a:p>
            </p:txBody>
          </p:sp>
        </mc:Choice>
        <mc:Fallback xmlns="">
          <p:sp>
            <p:nvSpPr>
              <p:cNvPr id="55" name="TextBox 54">
                <a:extLst>
                  <a:ext uri="{FF2B5EF4-FFF2-40B4-BE49-F238E27FC236}">
                    <a16:creationId xmlns:a16="http://schemas.microsoft.com/office/drawing/2014/main" id="{BD4E8789-43A7-41BB-A3BD-F6B2A4DE117D}"/>
                  </a:ext>
                </a:extLst>
              </p:cNvPr>
              <p:cNvSpPr txBox="1">
                <a:spLocks noRot="1" noChangeAspect="1" noMove="1" noResize="1" noEditPoints="1" noAdjustHandles="1" noChangeArrowheads="1" noChangeShapeType="1" noTextEdit="1"/>
              </p:cNvSpPr>
              <p:nvPr/>
            </p:nvSpPr>
            <p:spPr>
              <a:xfrm>
                <a:off x="5806699" y="1447222"/>
                <a:ext cx="1135422" cy="307777"/>
              </a:xfrm>
              <a:prstGeom prst="rect">
                <a:avLst/>
              </a:prstGeom>
              <a:blipFill>
                <a:blip r:embed="rId11"/>
                <a:stretch>
                  <a:fillRect t="-1961" b="-19608"/>
                </a:stretch>
              </a:blipFill>
            </p:spPr>
            <p:txBody>
              <a:bodyPr/>
              <a:lstStyle/>
              <a:p>
                <a:r>
                  <a:rPr lang="it-IT">
                    <a:noFill/>
                  </a:rPr>
                  <a:t> </a:t>
                </a:r>
              </a:p>
            </p:txBody>
          </p:sp>
        </mc:Fallback>
      </mc:AlternateContent>
      <p:cxnSp>
        <p:nvCxnSpPr>
          <p:cNvPr id="57" name="Straight Arrow Connector 56">
            <a:extLst>
              <a:ext uri="{FF2B5EF4-FFF2-40B4-BE49-F238E27FC236}">
                <a16:creationId xmlns:a16="http://schemas.microsoft.com/office/drawing/2014/main" id="{FA356808-D3EC-4C8C-B638-E3F2EB24B903}"/>
              </a:ext>
            </a:extLst>
          </p:cNvPr>
          <p:cNvCxnSpPr>
            <a:cxnSpLocks/>
          </p:cNvCxnSpPr>
          <p:nvPr/>
        </p:nvCxnSpPr>
        <p:spPr>
          <a:xfrm>
            <a:off x="5464797" y="2237943"/>
            <a:ext cx="1449985" cy="259957"/>
          </a:xfrm>
          <a:prstGeom prst="straightConnector1">
            <a:avLst/>
          </a:prstGeom>
          <a:ln w="38100">
            <a:solidFill>
              <a:schemeClr val="accent1">
                <a:lumMod val="1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A20ED988-DA4A-475C-BF5E-E485CC50A935}"/>
              </a:ext>
            </a:extLst>
          </p:cNvPr>
          <p:cNvSpPr txBox="1"/>
          <p:nvPr/>
        </p:nvSpPr>
        <p:spPr>
          <a:xfrm>
            <a:off x="-20432" y="3401440"/>
            <a:ext cx="1301513"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Control input </a:t>
            </a:r>
            <a:endParaRPr lang="it-IT" dirty="0">
              <a:latin typeface="Times New Roman" panose="02020603050405020304" pitchFamily="18" charset="0"/>
              <a:cs typeface="Times New Roman" panose="02020603050405020304" pitchFamily="18" charset="0"/>
            </a:endParaRPr>
          </a:p>
        </p:txBody>
      </p:sp>
      <p:sp>
        <p:nvSpPr>
          <p:cNvPr id="62" name="TextBox 61">
            <a:extLst>
              <a:ext uri="{FF2B5EF4-FFF2-40B4-BE49-F238E27FC236}">
                <a16:creationId xmlns:a16="http://schemas.microsoft.com/office/drawing/2014/main" id="{8E2DB71D-1CD4-47AE-8F27-4570FB7D21FE}"/>
              </a:ext>
            </a:extLst>
          </p:cNvPr>
          <p:cNvSpPr txBox="1"/>
          <p:nvPr/>
        </p:nvSpPr>
        <p:spPr>
          <a:xfrm>
            <a:off x="1914855" y="5099321"/>
            <a:ext cx="5565762" cy="95410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Converting the control input to the aerodynamic forces (X,Y,Z,L,M,N) to be applied to the newton laws is the black box of aerodynamic modeling and through linearization of the equation around the aircraft equilibrium point we got the following model</a:t>
            </a:r>
            <a:endParaRPr lang="it-IT"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8697B2C-514A-4B0A-846C-037AAA54544C}"/>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13</a:t>
            </a:fld>
            <a:endParaRPr/>
          </a:p>
        </p:txBody>
      </p:sp>
      <p:sp>
        <p:nvSpPr>
          <p:cNvPr id="5" name="Google Shape;260;p27">
            <a:extLst>
              <a:ext uri="{FF2B5EF4-FFF2-40B4-BE49-F238E27FC236}">
                <a16:creationId xmlns:a16="http://schemas.microsoft.com/office/drawing/2014/main" id="{33104114-D42F-4EBA-AEBF-D52D289D044C}"/>
              </a:ext>
            </a:extLst>
          </p:cNvPr>
          <p:cNvSpPr txBox="1"/>
          <p:nvPr/>
        </p:nvSpPr>
        <p:spPr>
          <a:xfrm>
            <a:off x="1219200" y="6072972"/>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longitudinal model of aircraft</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
        <p:nvSpPr>
          <p:cNvPr id="8" name="Rectangle 7">
            <a:extLst>
              <a:ext uri="{FF2B5EF4-FFF2-40B4-BE49-F238E27FC236}">
                <a16:creationId xmlns:a16="http://schemas.microsoft.com/office/drawing/2014/main" id="{1B143709-97E5-4472-8603-1DE9EE6946D4}"/>
              </a:ext>
            </a:extLst>
          </p:cNvPr>
          <p:cNvSpPr/>
          <p:nvPr/>
        </p:nvSpPr>
        <p:spPr>
          <a:xfrm>
            <a:off x="2922310" y="2140425"/>
            <a:ext cx="2978869" cy="1592590"/>
          </a:xfrm>
          <a:prstGeom prst="rect">
            <a:avLst/>
          </a:prstGeom>
          <a:noFill/>
          <a:ln>
            <a:solidFill>
              <a:schemeClr val="tx2">
                <a:lumMod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it-IT"/>
          </a:p>
        </p:txBody>
      </p:sp>
      <p:sp>
        <p:nvSpPr>
          <p:cNvPr id="10" name="TextBox 9">
            <a:extLst>
              <a:ext uri="{FF2B5EF4-FFF2-40B4-BE49-F238E27FC236}">
                <a16:creationId xmlns:a16="http://schemas.microsoft.com/office/drawing/2014/main" id="{7C309353-7610-45F9-89AC-C9E3B13CB5C4}"/>
              </a:ext>
            </a:extLst>
          </p:cNvPr>
          <p:cNvSpPr txBox="1"/>
          <p:nvPr/>
        </p:nvSpPr>
        <p:spPr>
          <a:xfrm>
            <a:off x="3695307" y="2474893"/>
            <a:ext cx="1395167" cy="954107"/>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Mathematical Model of Aircraft Dynamics</a:t>
            </a:r>
            <a:endParaRPr lang="it-IT" b="1"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4F9075E1-7CFB-4674-AC18-C72884BCB0E7}"/>
              </a:ext>
            </a:extLst>
          </p:cNvPr>
          <p:cNvCxnSpPr>
            <a:cxnSpLocks/>
            <a:endCxn id="8" idx="1"/>
          </p:cNvCxnSpPr>
          <p:nvPr/>
        </p:nvCxnSpPr>
        <p:spPr>
          <a:xfrm>
            <a:off x="970568" y="2936720"/>
            <a:ext cx="1951742" cy="0"/>
          </a:xfrm>
          <a:prstGeom prst="line">
            <a:avLst/>
          </a:prstGeom>
          <a:ln w="38100" cap="flat" cmpd="sng" algn="ctr">
            <a:solidFill>
              <a:schemeClr val="accent4">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5" name="Straight Connector 14">
            <a:extLst>
              <a:ext uri="{FF2B5EF4-FFF2-40B4-BE49-F238E27FC236}">
                <a16:creationId xmlns:a16="http://schemas.microsoft.com/office/drawing/2014/main" id="{C07C1243-259A-4D50-8623-BE48D0B9D96D}"/>
              </a:ext>
            </a:extLst>
          </p:cNvPr>
          <p:cNvCxnSpPr>
            <a:cxnSpLocks/>
          </p:cNvCxnSpPr>
          <p:nvPr/>
        </p:nvCxnSpPr>
        <p:spPr>
          <a:xfrm>
            <a:off x="5901179" y="2951946"/>
            <a:ext cx="1951742" cy="0"/>
          </a:xfrm>
          <a:prstGeom prst="line">
            <a:avLst/>
          </a:prstGeom>
          <a:ln w="38100" cap="flat" cmpd="sng" algn="ctr">
            <a:solidFill>
              <a:schemeClr val="accent4">
                <a:lumMod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68103A16-D1A6-4B54-8A60-F72281115B25}"/>
              </a:ext>
            </a:extLst>
          </p:cNvPr>
          <p:cNvSpPr txBox="1"/>
          <p:nvPr/>
        </p:nvSpPr>
        <p:spPr>
          <a:xfrm>
            <a:off x="1573491" y="1460608"/>
            <a:ext cx="109350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Input Variables</a:t>
            </a:r>
            <a:endParaRPr lang="it-IT"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0DFECE16-6E27-431B-AB88-330AB13BE64B}"/>
              </a:ext>
            </a:extLst>
          </p:cNvPr>
          <p:cNvSpPr txBox="1"/>
          <p:nvPr/>
        </p:nvSpPr>
        <p:spPr>
          <a:xfrm>
            <a:off x="6128993" y="1540511"/>
            <a:ext cx="1093509" cy="523220"/>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Output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Variables</a:t>
            </a:r>
            <a:endParaRPr lang="it-IT"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D93106A9-C488-49E6-B2A5-A472F11B736A}"/>
              </a:ext>
            </a:extLst>
          </p:cNvPr>
          <p:cNvSpPr txBox="1"/>
          <p:nvPr/>
        </p:nvSpPr>
        <p:spPr>
          <a:xfrm>
            <a:off x="403595" y="2400595"/>
            <a:ext cx="1165781"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Longitudinal</a:t>
            </a:r>
            <a:endParaRPr lang="it-IT" dirty="0">
              <a:latin typeface="Times New Roman" panose="02020603050405020304" pitchFamily="18" charset="0"/>
              <a:cs typeface="Times New Roman" panose="02020603050405020304" pitchFamily="18" charset="0"/>
            </a:endParaRPr>
          </a:p>
        </p:txBody>
      </p:sp>
      <p:sp>
        <p:nvSpPr>
          <p:cNvPr id="19" name="TextBox 18">
            <a:extLst>
              <a:ext uri="{FF2B5EF4-FFF2-40B4-BE49-F238E27FC236}">
                <a16:creationId xmlns:a16="http://schemas.microsoft.com/office/drawing/2014/main" id="{92CD5EDE-9B99-44B7-A2BA-808D81B721EB}"/>
              </a:ext>
            </a:extLst>
          </p:cNvPr>
          <p:cNvSpPr txBox="1"/>
          <p:nvPr/>
        </p:nvSpPr>
        <p:spPr>
          <a:xfrm>
            <a:off x="-262168" y="3022234"/>
            <a:ext cx="2550521"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Lateral &amp; Directional </a:t>
            </a:r>
            <a:endParaRPr lang="it-IT"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D679C76-BD73-4811-9884-69A802A60527}"/>
                  </a:ext>
                </a:extLst>
              </p:cNvPr>
              <p:cNvSpPr txBox="1"/>
              <p:nvPr/>
            </p:nvSpPr>
            <p:spPr>
              <a:xfrm>
                <a:off x="2074324" y="2313135"/>
                <a:ext cx="461487" cy="5232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ea typeface="Cambria Math" panose="02040503050406030204" pitchFamily="18" charset="0"/>
                        </a:rPr>
                        <m:t>𝛿</m:t>
                      </m:r>
                    </m:oMath>
                    <m:oMath xmlns:m="http://schemas.openxmlformats.org/officeDocument/2006/math">
                      <m:r>
                        <a:rPr lang="en-US" i="1" smtClean="0">
                          <a:latin typeface="Cambria Math" panose="02040503050406030204" pitchFamily="18" charset="0"/>
                          <a:ea typeface="Cambria Math" panose="02040503050406030204" pitchFamily="18" charset="0"/>
                        </a:rPr>
                        <m:t>𝜏</m:t>
                      </m:r>
                    </m:oMath>
                  </m:oMathPara>
                </a14:m>
                <a:br>
                  <a:rPr lang="en-US" dirty="0">
                    <a:ea typeface="Cambria Math" panose="02040503050406030204" pitchFamily="18" charset="0"/>
                  </a:rPr>
                </a:br>
                <a:endParaRPr lang="it-IT" dirty="0"/>
              </a:p>
            </p:txBody>
          </p:sp>
        </mc:Choice>
        <mc:Fallback xmlns="">
          <p:sp>
            <p:nvSpPr>
              <p:cNvPr id="20" name="TextBox 19">
                <a:extLst>
                  <a:ext uri="{FF2B5EF4-FFF2-40B4-BE49-F238E27FC236}">
                    <a16:creationId xmlns:a16="http://schemas.microsoft.com/office/drawing/2014/main" id="{2D679C76-BD73-4811-9884-69A802A60527}"/>
                  </a:ext>
                </a:extLst>
              </p:cNvPr>
              <p:cNvSpPr txBox="1">
                <a:spLocks noRot="1" noChangeAspect="1" noMove="1" noResize="1" noEditPoints="1" noAdjustHandles="1" noChangeArrowheads="1" noChangeShapeType="1" noTextEdit="1"/>
              </p:cNvSpPr>
              <p:nvPr/>
            </p:nvSpPr>
            <p:spPr>
              <a:xfrm>
                <a:off x="2074324" y="2313135"/>
                <a:ext cx="461487" cy="523285"/>
              </a:xfrm>
              <a:prstGeom prst="rect">
                <a:avLst/>
              </a:prstGeom>
              <a:blipFill>
                <a:blip r:embed="rId2"/>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F4C0F79-95AC-4968-B86B-918EE6AE6366}"/>
                  </a:ext>
                </a:extLst>
              </p:cNvPr>
              <p:cNvSpPr txBox="1"/>
              <p:nvPr/>
            </p:nvSpPr>
            <p:spPr>
              <a:xfrm>
                <a:off x="2074324" y="2846553"/>
                <a:ext cx="461487" cy="738664"/>
              </a:xfrm>
              <a:prstGeom prst="rect">
                <a:avLst/>
              </a:prstGeom>
              <a:noFill/>
            </p:spPr>
            <p:txBody>
              <a:bodyPr wrap="square" rtlCol="0">
                <a:spAutoFit/>
              </a:bodyPr>
              <a:lstStyle/>
              <a:p>
                <a:pPr/>
                <a:br>
                  <a:rPr lang="en-US" dirty="0">
                    <a:ea typeface="Cambria Math" panose="02040503050406030204" pitchFamily="18" charset="0"/>
                  </a:rPr>
                </a:b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𝜉</m:t>
                      </m:r>
                    </m:oMath>
                    <m:oMath xmlns:m="http://schemas.openxmlformats.org/officeDocument/2006/math">
                      <m:r>
                        <a:rPr lang="en-US" i="1" smtClean="0">
                          <a:latin typeface="Cambria Math" panose="02040503050406030204" pitchFamily="18" charset="0"/>
                          <a:ea typeface="Cambria Math" panose="02040503050406030204" pitchFamily="18" charset="0"/>
                        </a:rPr>
                        <m:t>𝛾</m:t>
                      </m:r>
                    </m:oMath>
                  </m:oMathPara>
                </a14:m>
                <a:endParaRPr lang="it-IT" dirty="0"/>
              </a:p>
            </p:txBody>
          </p:sp>
        </mc:Choice>
        <mc:Fallback xmlns="">
          <p:sp>
            <p:nvSpPr>
              <p:cNvPr id="21" name="TextBox 20">
                <a:extLst>
                  <a:ext uri="{FF2B5EF4-FFF2-40B4-BE49-F238E27FC236}">
                    <a16:creationId xmlns:a16="http://schemas.microsoft.com/office/drawing/2014/main" id="{2F4C0F79-95AC-4968-B86B-918EE6AE6366}"/>
                  </a:ext>
                </a:extLst>
              </p:cNvPr>
              <p:cNvSpPr txBox="1">
                <a:spLocks noRot="1" noChangeAspect="1" noMove="1" noResize="1" noEditPoints="1" noAdjustHandles="1" noChangeArrowheads="1" noChangeShapeType="1" noTextEdit="1"/>
              </p:cNvSpPr>
              <p:nvPr/>
            </p:nvSpPr>
            <p:spPr>
              <a:xfrm>
                <a:off x="2074324" y="2846553"/>
                <a:ext cx="461487" cy="738664"/>
              </a:xfrm>
              <a:prstGeom prst="rect">
                <a:avLst/>
              </a:prstGeom>
              <a:blipFill>
                <a:blip r:embed="rId3"/>
                <a:stretch>
                  <a:fillRect b="-82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01BF0167-880E-4523-8BD8-588DB8F1ED47}"/>
                  </a:ext>
                </a:extLst>
              </p:cNvPr>
              <p:cNvSpPr txBox="1"/>
              <p:nvPr/>
            </p:nvSpPr>
            <p:spPr>
              <a:xfrm>
                <a:off x="6452868" y="2044005"/>
                <a:ext cx="518032" cy="138499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𝑢</m:t>
                      </m:r>
                    </m:oMath>
                    <m:oMath xmlns:m="http://schemas.openxmlformats.org/officeDocument/2006/math">
                      <m:r>
                        <a:rPr lang="en-US" i="1" smtClean="0">
                          <a:latin typeface="Cambria Math" panose="02040503050406030204" pitchFamily="18" charset="0"/>
                        </a:rPr>
                        <m:t>𝑤</m:t>
                      </m:r>
                    </m:oMath>
                    <m:oMath xmlns:m="http://schemas.openxmlformats.org/officeDocument/2006/math">
                      <m:r>
                        <a:rPr lang="en-US" i="1" smtClean="0">
                          <a:latin typeface="Cambria Math" panose="02040503050406030204" pitchFamily="18" charset="0"/>
                        </a:rPr>
                        <m:t>𝑞</m:t>
                      </m:r>
                    </m:oMath>
                    <m:oMath xmlns:m="http://schemas.openxmlformats.org/officeDocument/2006/math">
                      <m:r>
                        <a:rPr lang="en-US" i="1" smtClean="0">
                          <a:latin typeface="Cambria Math" panose="02040503050406030204" pitchFamily="18" charset="0"/>
                        </a:rPr>
                        <m:t>𝜃</m:t>
                      </m:r>
                    </m:oMath>
                  </m:oMathPara>
                </a14:m>
                <a:br>
                  <a:rPr lang="en-US" dirty="0"/>
                </a:br>
                <a:br>
                  <a:rPr lang="en-US" dirty="0"/>
                </a:br>
                <a:endParaRPr lang="it-IT" dirty="0"/>
              </a:p>
            </p:txBody>
          </p:sp>
        </mc:Choice>
        <mc:Fallback xmlns="">
          <p:sp>
            <p:nvSpPr>
              <p:cNvPr id="22" name="TextBox 21">
                <a:extLst>
                  <a:ext uri="{FF2B5EF4-FFF2-40B4-BE49-F238E27FC236}">
                    <a16:creationId xmlns:a16="http://schemas.microsoft.com/office/drawing/2014/main" id="{01BF0167-880E-4523-8BD8-588DB8F1ED47}"/>
                  </a:ext>
                </a:extLst>
              </p:cNvPr>
              <p:cNvSpPr txBox="1">
                <a:spLocks noRot="1" noChangeAspect="1" noMove="1" noResize="1" noEditPoints="1" noAdjustHandles="1" noChangeArrowheads="1" noChangeShapeType="1" noTextEdit="1"/>
              </p:cNvSpPr>
              <p:nvPr/>
            </p:nvSpPr>
            <p:spPr>
              <a:xfrm>
                <a:off x="6452868" y="2044005"/>
                <a:ext cx="518032" cy="1384995"/>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B13FD5E-6E0B-4A22-BEAF-80877FD7AD85}"/>
                  </a:ext>
                </a:extLst>
              </p:cNvPr>
              <p:cNvSpPr txBox="1"/>
              <p:nvPr/>
            </p:nvSpPr>
            <p:spPr>
              <a:xfrm>
                <a:off x="6443441" y="2992141"/>
                <a:ext cx="518032" cy="181588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𝑣</m:t>
                      </m:r>
                    </m:oMath>
                    <m:oMath xmlns:m="http://schemas.openxmlformats.org/officeDocument/2006/math">
                      <m:r>
                        <a:rPr lang="en-US" i="1" smtClean="0">
                          <a:latin typeface="Cambria Math" panose="02040503050406030204" pitchFamily="18" charset="0"/>
                        </a:rPr>
                        <m:t>𝑃</m:t>
                      </m:r>
                    </m:oMath>
                    <m:oMath xmlns:m="http://schemas.openxmlformats.org/officeDocument/2006/math">
                      <m:r>
                        <a:rPr lang="en-US" i="1" smtClean="0">
                          <a:latin typeface="Cambria Math" panose="02040503050406030204" pitchFamily="18" charset="0"/>
                        </a:rPr>
                        <m:t>𝑟</m:t>
                      </m:r>
                    </m:oMath>
                    <m:oMath xmlns:m="http://schemas.openxmlformats.org/officeDocument/2006/math">
                      <m:r>
                        <a:rPr lang="en-US" i="1" smtClean="0">
                          <a:latin typeface="Cambria Math" panose="02040503050406030204" pitchFamily="18" charset="0"/>
                        </a:rPr>
                        <m:t>∅</m:t>
                      </m:r>
                    </m:oMath>
                    <m:oMath xmlns:m="http://schemas.openxmlformats.org/officeDocument/2006/math">
                      <m:r>
                        <a:rPr lang="en-US" i="1" smtClean="0">
                          <a:latin typeface="Cambria Math" panose="02040503050406030204" pitchFamily="18" charset="0"/>
                        </a:rPr>
                        <m:t>𝜓</m:t>
                      </m:r>
                    </m:oMath>
                  </m:oMathPara>
                </a14:m>
                <a:br>
                  <a:rPr lang="en-US" dirty="0"/>
                </a:br>
                <a:br>
                  <a:rPr lang="en-US" dirty="0"/>
                </a:br>
                <a:br>
                  <a:rPr lang="en-US" dirty="0"/>
                </a:br>
                <a:endParaRPr lang="it-IT" dirty="0"/>
              </a:p>
            </p:txBody>
          </p:sp>
        </mc:Choice>
        <mc:Fallback xmlns="">
          <p:sp>
            <p:nvSpPr>
              <p:cNvPr id="23" name="TextBox 22">
                <a:extLst>
                  <a:ext uri="{FF2B5EF4-FFF2-40B4-BE49-F238E27FC236}">
                    <a16:creationId xmlns:a16="http://schemas.microsoft.com/office/drawing/2014/main" id="{0B13FD5E-6E0B-4A22-BEAF-80877FD7AD85}"/>
                  </a:ext>
                </a:extLst>
              </p:cNvPr>
              <p:cNvSpPr txBox="1">
                <a:spLocks noRot="1" noChangeAspect="1" noMove="1" noResize="1" noEditPoints="1" noAdjustHandles="1" noChangeArrowheads="1" noChangeShapeType="1" noTextEdit="1"/>
              </p:cNvSpPr>
              <p:nvPr/>
            </p:nvSpPr>
            <p:spPr>
              <a:xfrm>
                <a:off x="6443441" y="2992141"/>
                <a:ext cx="518032" cy="1815882"/>
              </a:xfrm>
              <a:prstGeom prst="rect">
                <a:avLst/>
              </a:prstGeom>
              <a:blipFill>
                <a:blip r:embed="rId5"/>
                <a:stretch>
                  <a:fillRect/>
                </a:stretch>
              </a:blipFill>
            </p:spPr>
            <p:txBody>
              <a:bodyPr/>
              <a:lstStyle/>
              <a:p>
                <a:r>
                  <a:rPr lang="it-IT">
                    <a:noFill/>
                  </a:rPr>
                  <a:t> </a:t>
                </a:r>
              </a:p>
            </p:txBody>
          </p:sp>
        </mc:Fallback>
      </mc:AlternateContent>
      <p:sp>
        <p:nvSpPr>
          <p:cNvPr id="24" name="Google Shape;261;p27">
            <a:extLst>
              <a:ext uri="{FF2B5EF4-FFF2-40B4-BE49-F238E27FC236}">
                <a16:creationId xmlns:a16="http://schemas.microsoft.com/office/drawing/2014/main" id="{3A4D66BA-935B-4C81-83D3-650B936EA0BC}"/>
              </a:ext>
            </a:extLst>
          </p:cNvPr>
          <p:cNvSpPr txBox="1">
            <a:spLocks noGrp="1"/>
          </p:cNvSpPr>
          <p:nvPr>
            <p:ph type="title"/>
          </p:nvPr>
        </p:nvSpPr>
        <p:spPr>
          <a:xfrm>
            <a:off x="334962" y="155273"/>
            <a:ext cx="7559675" cy="5810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2400" dirty="0">
                <a:latin typeface="Times New Roman" panose="02020603050405020304" pitchFamily="18" charset="0"/>
                <a:cs typeface="Times New Roman" panose="02020603050405020304" pitchFamily="18" charset="0"/>
              </a:rPr>
              <a:t>Optimal Tracking scheme</a:t>
            </a:r>
            <a:endParaRPr dirty="0"/>
          </a:p>
        </p:txBody>
      </p:sp>
      <p:sp>
        <p:nvSpPr>
          <p:cNvPr id="25" name="TextBox 24">
            <a:extLst>
              <a:ext uri="{FF2B5EF4-FFF2-40B4-BE49-F238E27FC236}">
                <a16:creationId xmlns:a16="http://schemas.microsoft.com/office/drawing/2014/main" id="{7D95E38B-C9FD-4984-BDBE-B0AF21854117}"/>
              </a:ext>
            </a:extLst>
          </p:cNvPr>
          <p:cNvSpPr txBox="1"/>
          <p:nvPr/>
        </p:nvSpPr>
        <p:spPr>
          <a:xfrm>
            <a:off x="3304768" y="913665"/>
            <a:ext cx="3700241" cy="646331"/>
          </a:xfrm>
          <a:prstGeom prst="rect">
            <a:avLst/>
          </a:prstGeom>
          <a:noFill/>
        </p:spPr>
        <p:txBody>
          <a:bodyPr wrap="square" rtlCol="0">
            <a:spAutoFit/>
          </a:bodyPr>
          <a:lstStyle/>
          <a:p>
            <a:r>
              <a:rPr lang="en-US" sz="1800" b="1" dirty="0">
                <a:latin typeface="Times New Roman" panose="02020603050405020304" pitchFamily="18" charset="0"/>
                <a:cs typeface="Times New Roman" panose="02020603050405020304" pitchFamily="18" charset="0"/>
              </a:rPr>
              <a:t> Dynamic Decoupling </a:t>
            </a:r>
            <a:br>
              <a:rPr lang="en-US" sz="1800" b="1" dirty="0">
                <a:latin typeface="Times New Roman" panose="02020603050405020304" pitchFamily="18" charset="0"/>
                <a:cs typeface="Times New Roman" panose="02020603050405020304" pitchFamily="18" charset="0"/>
              </a:rPr>
            </a:br>
            <a:endParaRPr lang="it-IT" sz="1800" b="1" dirty="0">
              <a:latin typeface="Times New Roman" panose="02020603050405020304" pitchFamily="18" charset="0"/>
              <a:cs typeface="Times New Roman" panose="02020603050405020304" pitchFamily="18" charset="0"/>
            </a:endParaRPr>
          </a:p>
        </p:txBody>
      </p:sp>
      <p:pic>
        <p:nvPicPr>
          <p:cNvPr id="26" name="Picture 13" descr="Computer animation of an airliner in which the nose&#10; moves up and down in response to changing the elevator angle.">
            <a:extLst>
              <a:ext uri="{FF2B5EF4-FFF2-40B4-BE49-F238E27FC236}">
                <a16:creationId xmlns:a16="http://schemas.microsoft.com/office/drawing/2014/main" id="{6E4896BC-4A1E-4CB6-8870-B28C185AFA6D}"/>
              </a:ext>
            </a:extLst>
          </p:cNvPr>
          <p:cNvPicPr>
            <a:picLocks noChangeAspect="1" noChangeArrowheads="1" noCrop="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24723" y="4218325"/>
            <a:ext cx="2004811" cy="161324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7" name="Picture 15" descr="Computer animation of an airliner in which the nose&#10; moves side to side in response to changing the rudder angle.">
            <a:extLst>
              <a:ext uri="{FF2B5EF4-FFF2-40B4-BE49-F238E27FC236}">
                <a16:creationId xmlns:a16="http://schemas.microsoft.com/office/drawing/2014/main" id="{9AAD4CF7-B3F6-4515-B309-29040FEF24E3}"/>
              </a:ext>
            </a:extLst>
          </p:cNvPr>
          <p:cNvPicPr>
            <a:picLocks noChangeAspect="1" noChangeArrowheads="1" noCrop="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03555" y="4326595"/>
            <a:ext cx="1998122" cy="159745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9" name="Picture 10" descr="Computer animation of an airliner in which the wings&#10; moves up and down in response to changing the aileron angle.">
            <a:extLst>
              <a:ext uri="{FF2B5EF4-FFF2-40B4-BE49-F238E27FC236}">
                <a16:creationId xmlns:a16="http://schemas.microsoft.com/office/drawing/2014/main" id="{61558546-5181-4136-940E-BFBD1840F824}"/>
              </a:ext>
            </a:extLst>
          </p:cNvPr>
          <p:cNvPicPr>
            <a:picLocks noChangeAspect="1" noChangeArrowheads="1" noCrop="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75698" y="4317215"/>
            <a:ext cx="1990404" cy="1606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TextBox 29">
            <a:extLst>
              <a:ext uri="{FF2B5EF4-FFF2-40B4-BE49-F238E27FC236}">
                <a16:creationId xmlns:a16="http://schemas.microsoft.com/office/drawing/2014/main" id="{EDB2F3AC-229B-4CE8-AFC7-F19E9ED0142A}"/>
              </a:ext>
            </a:extLst>
          </p:cNvPr>
          <p:cNvSpPr txBox="1"/>
          <p:nvPr/>
        </p:nvSpPr>
        <p:spPr>
          <a:xfrm>
            <a:off x="2092649" y="5536847"/>
            <a:ext cx="1165781"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Longitudinal</a:t>
            </a:r>
            <a:endParaRPr lang="it-IT"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C848F761-4D33-44AA-B28E-337C0D73D7C7}"/>
              </a:ext>
            </a:extLst>
          </p:cNvPr>
          <p:cNvSpPr txBox="1"/>
          <p:nvPr/>
        </p:nvSpPr>
        <p:spPr>
          <a:xfrm>
            <a:off x="3989108" y="5570615"/>
            <a:ext cx="1165781"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Directional </a:t>
            </a:r>
            <a:endParaRPr lang="it-IT"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3C47579F-E981-4F2D-8066-9CB439D6B710}"/>
              </a:ext>
            </a:extLst>
          </p:cNvPr>
          <p:cNvSpPr txBox="1"/>
          <p:nvPr/>
        </p:nvSpPr>
        <p:spPr>
          <a:xfrm>
            <a:off x="6388009" y="5523794"/>
            <a:ext cx="1165781" cy="30777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Lateral </a:t>
            </a:r>
            <a:endParaRPr lang="it-IT"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69348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984C59FE-BDCC-4810-ABBF-D6634A4224A0}"/>
                  </a:ext>
                </a:extLst>
              </p:cNvPr>
              <p:cNvSpPr>
                <a:spLocks noGrp="1"/>
              </p:cNvSpPr>
              <p:nvPr>
                <p:ph type="body" idx="1"/>
              </p:nvPr>
            </p:nvSpPr>
            <p:spPr>
              <a:xfrm>
                <a:off x="735290" y="1752600"/>
                <a:ext cx="7940397" cy="4114800"/>
              </a:xfrm>
            </p:spPr>
            <p:txBody>
              <a:bodyPr/>
              <a:lstStyle/>
              <a:p>
                <a:pPr marL="114300" indent="0">
                  <a:buNone/>
                </a:pPr>
                <a14:m>
                  <m:oMathPara xmlns:m="http://schemas.openxmlformats.org/officeDocument/2006/math">
                    <m:oMathParaPr>
                      <m:jc m:val="left"/>
                    </m:oMathParaPr>
                    <m:oMath xmlns:m="http://schemas.openxmlformats.org/officeDocument/2006/math">
                      <m:r>
                        <m:rPr>
                          <m:sty m:val="p"/>
                        </m:rPr>
                        <a:rPr lang="it-IT" sz="1800" i="1" smtClean="0">
                          <a:latin typeface="Cambria Math" panose="02040503050406030204" pitchFamily="18" charset="0"/>
                        </a:rPr>
                        <m:t>Δ</m:t>
                      </m:r>
                      <m:acc>
                        <m:accPr>
                          <m:chr m:val="̇"/>
                          <m:ctrlPr>
                            <a:rPr lang="it-IT" sz="1800" i="1" smtClean="0">
                              <a:solidFill>
                                <a:srgbClr val="836967"/>
                              </a:solidFill>
                              <a:latin typeface="Cambria Math" panose="02040503050406030204" pitchFamily="18" charset="0"/>
                            </a:rPr>
                          </m:ctrlPr>
                        </m:accPr>
                        <m:e>
                          <m:r>
                            <a:rPr lang="it-IT" sz="1800" i="1" smtClean="0">
                              <a:latin typeface="Cambria Math" panose="02040503050406030204" pitchFamily="18" charset="0"/>
                            </a:rPr>
                            <m:t>𝑢</m:t>
                          </m:r>
                        </m:e>
                      </m:acc>
                    </m:oMath>
                  </m:oMathPara>
                </a14:m>
                <a:endParaRPr lang="en-US" sz="1800" dirty="0"/>
              </a:p>
              <a:p>
                <a:pPr marL="114300" indent="0">
                  <a:buNone/>
                </a:pPr>
                <a14:m>
                  <m:oMathPara xmlns:m="http://schemas.openxmlformats.org/officeDocument/2006/math">
                    <m:oMathParaPr>
                      <m:jc m:val="left"/>
                    </m:oMathParaPr>
                    <m:oMath xmlns:m="http://schemas.openxmlformats.org/officeDocument/2006/math">
                      <m:r>
                        <m:rPr>
                          <m:sty m:val="p"/>
                        </m:rPr>
                        <a:rPr lang="it-IT" sz="1800" i="1" smtClean="0">
                          <a:latin typeface="Cambria Math" panose="02040503050406030204" pitchFamily="18" charset="0"/>
                        </a:rPr>
                        <m:t>Δ</m:t>
                      </m:r>
                      <m:acc>
                        <m:accPr>
                          <m:chr m:val="̇"/>
                          <m:ctrlPr>
                            <a:rPr lang="it-IT" sz="1800" i="1" smtClean="0">
                              <a:solidFill>
                                <a:srgbClr val="836967"/>
                              </a:solidFill>
                              <a:latin typeface="Cambria Math" panose="02040503050406030204" pitchFamily="18" charset="0"/>
                            </a:rPr>
                          </m:ctrlPr>
                        </m:accPr>
                        <m:e>
                          <m:r>
                            <a:rPr lang="it-IT" sz="1800" i="1" smtClean="0">
                              <a:latin typeface="Cambria Math" panose="02040503050406030204" pitchFamily="18" charset="0"/>
                            </a:rPr>
                            <m:t>𝑤</m:t>
                          </m:r>
                        </m:e>
                      </m:acc>
                    </m:oMath>
                  </m:oMathPara>
                </a14:m>
                <a:endParaRPr lang="it-IT" sz="1800" dirty="0"/>
              </a:p>
              <a:p>
                <a:pPr marL="114300" indent="0">
                  <a:buNone/>
                </a:pPr>
                <a14:m>
                  <m:oMathPara xmlns:m="http://schemas.openxmlformats.org/officeDocument/2006/math">
                    <m:oMathParaPr>
                      <m:jc m:val="left"/>
                    </m:oMathParaPr>
                    <m:oMath xmlns:m="http://schemas.openxmlformats.org/officeDocument/2006/math">
                      <m:r>
                        <m:rPr>
                          <m:sty m:val="p"/>
                        </m:rPr>
                        <a:rPr lang="it-IT" sz="1800" i="1" smtClean="0">
                          <a:latin typeface="Cambria Math" panose="02040503050406030204" pitchFamily="18" charset="0"/>
                        </a:rPr>
                        <m:t>Δ</m:t>
                      </m:r>
                      <m:acc>
                        <m:accPr>
                          <m:chr m:val="̇"/>
                          <m:ctrlPr>
                            <a:rPr lang="it-IT" sz="1800" i="1" smtClean="0">
                              <a:solidFill>
                                <a:srgbClr val="836967"/>
                              </a:solidFill>
                              <a:latin typeface="Cambria Math" panose="02040503050406030204" pitchFamily="18" charset="0"/>
                            </a:rPr>
                          </m:ctrlPr>
                        </m:accPr>
                        <m:e>
                          <m:r>
                            <a:rPr lang="it-IT" sz="1800" i="1" smtClean="0">
                              <a:latin typeface="Cambria Math" panose="02040503050406030204" pitchFamily="18" charset="0"/>
                            </a:rPr>
                            <m:t>𝑞</m:t>
                          </m:r>
                        </m:e>
                      </m:acc>
                    </m:oMath>
                  </m:oMathPara>
                </a14:m>
                <a:endParaRPr lang="it-IT" sz="1800" dirty="0"/>
              </a:p>
              <a:p>
                <a:pPr marL="114300" indent="0">
                  <a:buNone/>
                </a:pPr>
                <a14:m>
                  <m:oMathPara xmlns:m="http://schemas.openxmlformats.org/officeDocument/2006/math">
                    <m:oMathParaPr>
                      <m:jc m:val="left"/>
                    </m:oMathParaPr>
                    <m:oMath xmlns:m="http://schemas.openxmlformats.org/officeDocument/2006/math">
                      <m:r>
                        <m:rPr>
                          <m:sty m:val="p"/>
                        </m:rPr>
                        <a:rPr lang="it-IT" sz="1800" i="1" smtClean="0">
                          <a:latin typeface="Cambria Math" panose="02040503050406030204" pitchFamily="18" charset="0"/>
                        </a:rPr>
                        <m:t>Δ</m:t>
                      </m:r>
                      <m:acc>
                        <m:accPr>
                          <m:chr m:val="̇"/>
                          <m:ctrlPr>
                            <a:rPr lang="it-IT" sz="1800" i="1" smtClean="0">
                              <a:solidFill>
                                <a:srgbClr val="836967"/>
                              </a:solidFill>
                              <a:latin typeface="Cambria Math" panose="02040503050406030204" pitchFamily="18" charset="0"/>
                            </a:rPr>
                          </m:ctrlPr>
                        </m:accPr>
                        <m:e>
                          <m:r>
                            <a:rPr lang="it-IT" sz="1800" i="1" smtClean="0">
                              <a:latin typeface="Cambria Math" panose="02040503050406030204" pitchFamily="18" charset="0"/>
                            </a:rPr>
                            <m:t>𝜃</m:t>
                          </m:r>
                        </m:e>
                      </m:acc>
                    </m:oMath>
                  </m:oMathPara>
                </a14:m>
                <a:endParaRPr lang="it-IT" sz="1800" dirty="0"/>
              </a:p>
              <a:p>
                <a:pPr marL="114300" indent="0">
                  <a:buNone/>
                </a:pPr>
                <a:endParaRPr lang="it-IT" dirty="0"/>
              </a:p>
            </p:txBody>
          </p:sp>
        </mc:Choice>
        <mc:Fallback xmlns="">
          <p:sp>
            <p:nvSpPr>
              <p:cNvPr id="3" name="Text Placeholder 2">
                <a:extLst>
                  <a:ext uri="{FF2B5EF4-FFF2-40B4-BE49-F238E27FC236}">
                    <a16:creationId xmlns:a16="http://schemas.microsoft.com/office/drawing/2014/main" id="{984C59FE-BDCC-4810-ABBF-D6634A4224A0}"/>
                  </a:ext>
                </a:extLst>
              </p:cNvPr>
              <p:cNvSpPr>
                <a:spLocks noGrp="1" noRot="1" noChangeAspect="1" noMove="1" noResize="1" noEditPoints="1" noAdjustHandles="1" noChangeArrowheads="1" noChangeShapeType="1" noTextEdit="1"/>
              </p:cNvSpPr>
              <p:nvPr>
                <p:ph type="body" idx="1"/>
              </p:nvPr>
            </p:nvSpPr>
            <p:spPr>
              <a:xfrm>
                <a:off x="735290" y="1752600"/>
                <a:ext cx="7940397" cy="4114800"/>
              </a:xfrm>
              <a:blipFill>
                <a:blip r:embed="rId2"/>
                <a:stretch>
                  <a:fillRect/>
                </a:stretch>
              </a:blipFill>
            </p:spPr>
            <p:txBody>
              <a:bodyPr/>
              <a:lstStyle/>
              <a:p>
                <a:r>
                  <a:rPr lang="it-IT">
                    <a:noFill/>
                  </a:rPr>
                  <a:t> </a:t>
                </a:r>
              </a:p>
            </p:txBody>
          </p:sp>
        </mc:Fallback>
      </mc:AlternateContent>
      <p:sp>
        <p:nvSpPr>
          <p:cNvPr id="4" name="Slide Number Placeholder 3">
            <a:extLst>
              <a:ext uri="{FF2B5EF4-FFF2-40B4-BE49-F238E27FC236}">
                <a16:creationId xmlns:a16="http://schemas.microsoft.com/office/drawing/2014/main" id="{AA5CB2B7-A18A-419B-B590-B0F7F3A4239A}"/>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14</a:t>
            </a:fld>
            <a:endParaRPr/>
          </a:p>
        </p:txBody>
      </p:sp>
      <p:sp>
        <p:nvSpPr>
          <p:cNvPr id="5" name="Google Shape;261;p27">
            <a:extLst>
              <a:ext uri="{FF2B5EF4-FFF2-40B4-BE49-F238E27FC236}">
                <a16:creationId xmlns:a16="http://schemas.microsoft.com/office/drawing/2014/main" id="{280102F5-D651-46FC-BB30-D2A9CA9DDC41}"/>
              </a:ext>
            </a:extLst>
          </p:cNvPr>
          <p:cNvSpPr txBox="1">
            <a:spLocks noGrp="1"/>
          </p:cNvSpPr>
          <p:nvPr>
            <p:ph type="title"/>
          </p:nvPr>
        </p:nvSpPr>
        <p:spPr>
          <a:xfrm>
            <a:off x="269710" y="193325"/>
            <a:ext cx="7559675" cy="58102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2400" dirty="0">
                <a:latin typeface="Times New Roman" panose="02020603050405020304" pitchFamily="18" charset="0"/>
                <a:cs typeface="Times New Roman" panose="02020603050405020304" pitchFamily="18" charset="0"/>
              </a:rPr>
              <a:t>Optimal Tracking scheme</a:t>
            </a:r>
            <a:endParaRPr dirty="0"/>
          </a:p>
        </p:txBody>
      </p:sp>
      <p:sp>
        <p:nvSpPr>
          <p:cNvPr id="6" name="TextBox 5">
            <a:extLst>
              <a:ext uri="{FF2B5EF4-FFF2-40B4-BE49-F238E27FC236}">
                <a16:creationId xmlns:a16="http://schemas.microsoft.com/office/drawing/2014/main" id="{43CB4224-0A88-4F1F-ABA3-9AC3B3981F99}"/>
              </a:ext>
            </a:extLst>
          </p:cNvPr>
          <p:cNvSpPr txBox="1"/>
          <p:nvPr/>
        </p:nvSpPr>
        <p:spPr>
          <a:xfrm>
            <a:off x="2320372" y="784600"/>
            <a:ext cx="4909417" cy="646331"/>
          </a:xfrm>
          <a:prstGeom prst="rect">
            <a:avLst/>
          </a:prstGeom>
          <a:noFill/>
        </p:spPr>
        <p:txBody>
          <a:bodyPr wrap="square" rtlCol="0">
            <a:spAutoFit/>
          </a:bodyPr>
          <a:lstStyle/>
          <a:p>
            <a:pPr algn="ctr"/>
            <a:r>
              <a:rPr lang="it-IT" sz="1800" b="1" dirty="0">
                <a:latin typeface="Times New Roman" panose="02020603050405020304" pitchFamily="18" charset="0"/>
                <a:cs typeface="Times New Roman" panose="02020603050405020304" pitchFamily="18" charset="0"/>
              </a:rPr>
              <a:t>longitudinal dynamics </a:t>
            </a:r>
            <a:r>
              <a:rPr lang="en-US" sz="1800" b="1" dirty="0">
                <a:latin typeface="Times New Roman" panose="02020603050405020304" pitchFamily="18" charset="0"/>
                <a:cs typeface="Times New Roman" panose="02020603050405020304" pitchFamily="18" charset="0"/>
              </a:rPr>
              <a:t>Small disturbance theory</a:t>
            </a:r>
            <a:br>
              <a:rPr lang="it-IT" sz="1800" b="1" dirty="0">
                <a:latin typeface="Times New Roman" panose="02020603050405020304" pitchFamily="18" charset="0"/>
                <a:cs typeface="Times New Roman" panose="02020603050405020304" pitchFamily="18" charset="0"/>
              </a:rPr>
            </a:br>
            <a:endParaRPr lang="it-IT" sz="1800" b="1" dirty="0">
              <a:latin typeface="Times New Roman" panose="02020603050405020304" pitchFamily="18" charset="0"/>
              <a:cs typeface="Times New Roman" panose="02020603050405020304" pitchFamily="18" charset="0"/>
            </a:endParaRPr>
          </a:p>
        </p:txBody>
      </p:sp>
      <p:sp>
        <p:nvSpPr>
          <p:cNvPr id="11" name="Left Bracket 10">
            <a:extLst>
              <a:ext uri="{FF2B5EF4-FFF2-40B4-BE49-F238E27FC236}">
                <a16:creationId xmlns:a16="http://schemas.microsoft.com/office/drawing/2014/main" id="{5BBF5AED-D6E4-4338-BE32-8C384E20DEEE}"/>
              </a:ext>
            </a:extLst>
          </p:cNvPr>
          <p:cNvSpPr/>
          <p:nvPr/>
        </p:nvSpPr>
        <p:spPr>
          <a:xfrm>
            <a:off x="854989" y="1798893"/>
            <a:ext cx="45721" cy="1149118"/>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p:sp>
        <p:nvSpPr>
          <p:cNvPr id="13" name="Left Bracket 12">
            <a:extLst>
              <a:ext uri="{FF2B5EF4-FFF2-40B4-BE49-F238E27FC236}">
                <a16:creationId xmlns:a16="http://schemas.microsoft.com/office/drawing/2014/main" id="{AD1DB425-23D3-419A-B210-2FC077FD8838}"/>
              </a:ext>
            </a:extLst>
          </p:cNvPr>
          <p:cNvSpPr/>
          <p:nvPr/>
        </p:nvSpPr>
        <p:spPr>
          <a:xfrm rot="10800000">
            <a:off x="1241622" y="1801283"/>
            <a:ext cx="75527" cy="1185457"/>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E4AC13E-3B29-420D-BE6E-F3CC5679EBB1}"/>
                  </a:ext>
                </a:extLst>
              </p:cNvPr>
              <p:cNvSpPr txBox="1"/>
              <p:nvPr/>
            </p:nvSpPr>
            <p:spPr>
              <a:xfrm>
                <a:off x="1428920" y="2222209"/>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800" i="1" smtClean="0">
                          <a:latin typeface="Cambria Math" panose="02040503050406030204" pitchFamily="18" charset="0"/>
                        </a:rPr>
                        <m:t>=</m:t>
                      </m:r>
                    </m:oMath>
                  </m:oMathPara>
                </a14:m>
                <a:endParaRPr lang="it-IT" sz="1800" dirty="0"/>
              </a:p>
            </p:txBody>
          </p:sp>
        </mc:Choice>
        <mc:Fallback xmlns="">
          <p:sp>
            <p:nvSpPr>
              <p:cNvPr id="14" name="TextBox 13">
                <a:extLst>
                  <a:ext uri="{FF2B5EF4-FFF2-40B4-BE49-F238E27FC236}">
                    <a16:creationId xmlns:a16="http://schemas.microsoft.com/office/drawing/2014/main" id="{9E4AC13E-3B29-420D-BE6E-F3CC5679EBB1}"/>
                  </a:ext>
                </a:extLst>
              </p:cNvPr>
              <p:cNvSpPr txBox="1">
                <a:spLocks noRot="1" noChangeAspect="1" noMove="1" noResize="1" noEditPoints="1" noAdjustHandles="1" noChangeArrowheads="1" noChangeShapeType="1" noTextEdit="1"/>
              </p:cNvSpPr>
              <p:nvPr/>
            </p:nvSpPr>
            <p:spPr>
              <a:xfrm>
                <a:off x="1428920" y="2222209"/>
                <a:ext cx="237244" cy="276999"/>
              </a:xfrm>
              <a:prstGeom prst="rect">
                <a:avLst/>
              </a:prstGeom>
              <a:blipFill>
                <a:blip r:embed="rId3"/>
                <a:stretch>
                  <a:fillRect l="-7692" r="-7692"/>
                </a:stretch>
              </a:blipFill>
            </p:spPr>
            <p:txBody>
              <a:bodyPr/>
              <a:lstStyle/>
              <a:p>
                <a:r>
                  <a:rPr lang="it-IT">
                    <a:noFill/>
                  </a:rPr>
                  <a:t> </a:t>
                </a:r>
              </a:p>
            </p:txBody>
          </p:sp>
        </mc:Fallback>
      </mc:AlternateContent>
      <p:sp>
        <p:nvSpPr>
          <p:cNvPr id="15" name="Left Bracket 14">
            <a:extLst>
              <a:ext uri="{FF2B5EF4-FFF2-40B4-BE49-F238E27FC236}">
                <a16:creationId xmlns:a16="http://schemas.microsoft.com/office/drawing/2014/main" id="{0258448C-4FF1-48AC-80E5-CF9B64614B1D}"/>
              </a:ext>
            </a:extLst>
          </p:cNvPr>
          <p:cNvSpPr/>
          <p:nvPr/>
        </p:nvSpPr>
        <p:spPr>
          <a:xfrm>
            <a:off x="1856814" y="1762554"/>
            <a:ext cx="45721" cy="1282829"/>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p:sp>
        <p:nvSpPr>
          <p:cNvPr id="16" name="Left Bracket 15">
            <a:extLst>
              <a:ext uri="{FF2B5EF4-FFF2-40B4-BE49-F238E27FC236}">
                <a16:creationId xmlns:a16="http://schemas.microsoft.com/office/drawing/2014/main" id="{BE17D8F8-86C7-454C-AFDD-683F0E229960}"/>
              </a:ext>
            </a:extLst>
          </p:cNvPr>
          <p:cNvSpPr/>
          <p:nvPr/>
        </p:nvSpPr>
        <p:spPr>
          <a:xfrm rot="10800000">
            <a:off x="4994590" y="1762553"/>
            <a:ext cx="51754" cy="1282829"/>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p:sp>
        <p:nvSpPr>
          <p:cNvPr id="17" name="Left Bracket 16">
            <a:extLst>
              <a:ext uri="{FF2B5EF4-FFF2-40B4-BE49-F238E27FC236}">
                <a16:creationId xmlns:a16="http://schemas.microsoft.com/office/drawing/2014/main" id="{E7E731CF-A19D-4C1C-9AA4-0FBB8FA33BD0}"/>
              </a:ext>
            </a:extLst>
          </p:cNvPr>
          <p:cNvSpPr/>
          <p:nvPr/>
        </p:nvSpPr>
        <p:spPr>
          <a:xfrm>
            <a:off x="5183542" y="1752600"/>
            <a:ext cx="45721" cy="1282829"/>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p:sp>
        <p:nvSpPr>
          <p:cNvPr id="18" name="Left Bracket 17">
            <a:extLst>
              <a:ext uri="{FF2B5EF4-FFF2-40B4-BE49-F238E27FC236}">
                <a16:creationId xmlns:a16="http://schemas.microsoft.com/office/drawing/2014/main" id="{DC214B8A-9116-48EF-BF94-1DF99A41B1D2}"/>
              </a:ext>
            </a:extLst>
          </p:cNvPr>
          <p:cNvSpPr/>
          <p:nvPr/>
        </p:nvSpPr>
        <p:spPr>
          <a:xfrm rot="10800000">
            <a:off x="5620060" y="1751824"/>
            <a:ext cx="45719" cy="1282830"/>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A466A8E6-E999-4EB5-9C47-0D4F53D6595A}"/>
                  </a:ext>
                </a:extLst>
              </p:cNvPr>
              <p:cNvSpPr txBox="1"/>
              <p:nvPr/>
            </p:nvSpPr>
            <p:spPr>
              <a:xfrm>
                <a:off x="1842015" y="1859755"/>
                <a:ext cx="455830"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en-US" sz="1800" b="0" i="1" smtClean="0">
                              <a:solidFill>
                                <a:schemeClr val="accent1">
                                  <a:lumMod val="10000"/>
                                </a:schemeClr>
                              </a:solidFill>
                              <a:latin typeface="Cambria Math" panose="02040503050406030204" pitchFamily="18" charset="0"/>
                            </a:rPr>
                            <m:t>𝑋</m:t>
                          </m:r>
                        </m:e>
                        <m:sub>
                          <m:r>
                            <a:rPr lang="it-IT" sz="1800" i="1" smtClean="0">
                              <a:solidFill>
                                <a:schemeClr val="accent1">
                                  <a:lumMod val="10000"/>
                                </a:schemeClr>
                              </a:solidFill>
                              <a:latin typeface="Cambria Math" panose="02040503050406030204" pitchFamily="18" charset="0"/>
                            </a:rPr>
                            <m:t>𝑢</m:t>
                          </m:r>
                        </m:sub>
                      </m:sSub>
                    </m:oMath>
                  </m:oMathPara>
                </a14:m>
                <a:endParaRPr lang="en-US" sz="1800" dirty="0">
                  <a:solidFill>
                    <a:schemeClr val="accent1">
                      <a:lumMod val="10000"/>
                    </a:schemeClr>
                  </a:solidFill>
                </a:endParaRPr>
              </a:p>
              <a:p>
                <a:pPr/>
                <a14:m>
                  <m:oMathPara xmlns:m="http://schemas.openxmlformats.org/officeDocument/2006/math">
                    <m:oMathParaPr>
                      <m:jc m:val="centerGroup"/>
                    </m:oMathParaPr>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en-US" sz="1800" b="0" i="1" smtClean="0">
                              <a:solidFill>
                                <a:schemeClr val="accent1">
                                  <a:lumMod val="10000"/>
                                </a:schemeClr>
                              </a:solidFill>
                              <a:latin typeface="Cambria Math" panose="02040503050406030204" pitchFamily="18" charset="0"/>
                            </a:rPr>
                            <m:t>𝑍</m:t>
                          </m:r>
                        </m:e>
                        <m:sub>
                          <m:r>
                            <a:rPr lang="it-IT" sz="1800" i="1" smtClean="0">
                              <a:solidFill>
                                <a:schemeClr val="accent1">
                                  <a:lumMod val="10000"/>
                                </a:schemeClr>
                              </a:solidFill>
                              <a:latin typeface="Cambria Math" panose="02040503050406030204" pitchFamily="18" charset="0"/>
                            </a:rPr>
                            <m:t>𝑢</m:t>
                          </m:r>
                        </m:sub>
                      </m:sSub>
                    </m:oMath>
                  </m:oMathPara>
                </a14:m>
                <a:endParaRPr lang="it-IT" sz="1800" dirty="0">
                  <a:solidFill>
                    <a:schemeClr val="accent1">
                      <a:lumMod val="10000"/>
                    </a:schemeClr>
                  </a:solidFill>
                </a:endParaRPr>
              </a:p>
              <a:p>
                <a:pPr/>
                <a14:m>
                  <m:oMathPara xmlns:m="http://schemas.openxmlformats.org/officeDocument/2006/math">
                    <m:oMathParaPr>
                      <m:jc m:val="centerGroup"/>
                    </m:oMathParaPr>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it-IT" sz="1800" i="1" smtClean="0">
                              <a:solidFill>
                                <a:schemeClr val="accent1">
                                  <a:lumMod val="10000"/>
                                </a:schemeClr>
                              </a:solidFill>
                              <a:latin typeface="Cambria Math" panose="02040503050406030204" pitchFamily="18" charset="0"/>
                            </a:rPr>
                            <m:t>𝑀</m:t>
                          </m:r>
                        </m:e>
                        <m:sub>
                          <m:r>
                            <a:rPr lang="it-IT" sz="1800" i="1" smtClean="0">
                              <a:solidFill>
                                <a:schemeClr val="accent1">
                                  <a:lumMod val="10000"/>
                                </a:schemeClr>
                              </a:solidFill>
                              <a:latin typeface="Cambria Math" panose="02040503050406030204" pitchFamily="18" charset="0"/>
                            </a:rPr>
                            <m:t>𝑢</m:t>
                          </m:r>
                        </m:sub>
                      </m:sSub>
                    </m:oMath>
                  </m:oMathPara>
                </a14:m>
                <a:endParaRPr lang="it-IT" sz="1800" dirty="0">
                  <a:solidFill>
                    <a:schemeClr val="accent1">
                      <a:lumMod val="10000"/>
                    </a:schemeClr>
                  </a:solidFill>
                </a:endParaRPr>
              </a:p>
              <a:p>
                <a:r>
                  <a:rPr lang="it-IT" sz="1800" dirty="0">
                    <a:solidFill>
                      <a:schemeClr val="accent1">
                        <a:lumMod val="10000"/>
                      </a:schemeClr>
                    </a:solidFill>
                    <a:latin typeface="Times New Roman" panose="02020603050405020304" pitchFamily="18" charset="0"/>
                    <a:cs typeface="Times New Roman" panose="02020603050405020304" pitchFamily="18" charset="0"/>
                  </a:rPr>
                  <a:t>  0</a:t>
                </a:r>
                <a:endParaRPr lang="it-IT" sz="1800" dirty="0">
                  <a:latin typeface="Times New Roman" panose="02020603050405020304" pitchFamily="18" charset="0"/>
                  <a:cs typeface="Times New Roman" panose="02020603050405020304" pitchFamily="18" charset="0"/>
                </a:endParaRPr>
              </a:p>
            </p:txBody>
          </p:sp>
        </mc:Choice>
        <mc:Fallback xmlns="">
          <p:sp>
            <p:nvSpPr>
              <p:cNvPr id="19" name="TextBox 18">
                <a:extLst>
                  <a:ext uri="{FF2B5EF4-FFF2-40B4-BE49-F238E27FC236}">
                    <a16:creationId xmlns:a16="http://schemas.microsoft.com/office/drawing/2014/main" id="{A466A8E6-E999-4EB5-9C47-0D4F53D6595A}"/>
                  </a:ext>
                </a:extLst>
              </p:cNvPr>
              <p:cNvSpPr txBox="1">
                <a:spLocks noRot="1" noChangeAspect="1" noMove="1" noResize="1" noEditPoints="1" noAdjustHandles="1" noChangeArrowheads="1" noChangeShapeType="1" noTextEdit="1"/>
              </p:cNvSpPr>
              <p:nvPr/>
            </p:nvSpPr>
            <p:spPr>
              <a:xfrm>
                <a:off x="1842015" y="1859755"/>
                <a:ext cx="455830" cy="1107996"/>
              </a:xfrm>
              <a:prstGeom prst="rect">
                <a:avLst/>
              </a:prstGeom>
              <a:blipFill>
                <a:blip r:embed="rId4"/>
                <a:stretch>
                  <a:fillRect l="-5333" b="-1208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82312A5-F8AC-4FE2-84CA-B93C3842D961}"/>
                  </a:ext>
                </a:extLst>
              </p:cNvPr>
              <p:cNvSpPr txBox="1"/>
              <p:nvPr/>
            </p:nvSpPr>
            <p:spPr>
              <a:xfrm>
                <a:off x="2287281" y="1866286"/>
                <a:ext cx="493853"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accent1">
                                  <a:lumMod val="10000"/>
                                </a:schemeClr>
                              </a:solidFill>
                              <a:latin typeface="Cambria Math" panose="02040503050406030204" pitchFamily="18" charset="0"/>
                            </a:rPr>
                          </m:ctrlPr>
                        </m:sSubPr>
                        <m:e>
                          <m:r>
                            <a:rPr lang="en-US" sz="1800" b="0" i="1" smtClean="0">
                              <a:solidFill>
                                <a:schemeClr val="accent1">
                                  <a:lumMod val="10000"/>
                                </a:schemeClr>
                              </a:solidFill>
                              <a:latin typeface="Cambria Math" panose="02040503050406030204" pitchFamily="18" charset="0"/>
                            </a:rPr>
                            <m:t>𝑋</m:t>
                          </m:r>
                        </m:e>
                        <m:sub>
                          <m:r>
                            <a:rPr lang="en-US" sz="1800" i="1" smtClean="0">
                              <a:solidFill>
                                <a:schemeClr val="accent1">
                                  <a:lumMod val="10000"/>
                                </a:schemeClr>
                              </a:solidFill>
                              <a:latin typeface="Cambria Math" panose="02040503050406030204" pitchFamily="18" charset="0"/>
                            </a:rPr>
                            <m:t>𝑤</m:t>
                          </m:r>
                        </m:sub>
                      </m:sSub>
                    </m:oMath>
                  </m:oMathPara>
                </a14:m>
                <a:endParaRPr lang="en-US" sz="1800" dirty="0">
                  <a:solidFill>
                    <a:schemeClr val="accent1">
                      <a:lumMod val="10000"/>
                    </a:schemeClr>
                  </a:solidFill>
                </a:endParaRPr>
              </a:p>
              <a:p>
                <a:pPr/>
                <a14:m>
                  <m:oMathPara xmlns:m="http://schemas.openxmlformats.org/officeDocument/2006/math">
                    <m:oMathParaPr>
                      <m:jc m:val="centerGroup"/>
                    </m:oMathParaPr>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en-US" sz="1800" b="0" i="1" smtClean="0">
                              <a:solidFill>
                                <a:schemeClr val="accent1">
                                  <a:lumMod val="10000"/>
                                </a:schemeClr>
                              </a:solidFill>
                              <a:latin typeface="Cambria Math" panose="02040503050406030204" pitchFamily="18" charset="0"/>
                            </a:rPr>
                            <m:t>𝑍</m:t>
                          </m:r>
                        </m:e>
                        <m:sub>
                          <m:r>
                            <a:rPr lang="en-US" sz="1800" b="0" i="1" smtClean="0">
                              <a:solidFill>
                                <a:schemeClr val="accent1">
                                  <a:lumMod val="10000"/>
                                </a:schemeClr>
                              </a:solidFill>
                              <a:latin typeface="Cambria Math" panose="02040503050406030204" pitchFamily="18" charset="0"/>
                            </a:rPr>
                            <m:t>𝑤</m:t>
                          </m:r>
                        </m:sub>
                      </m:sSub>
                    </m:oMath>
                  </m:oMathPara>
                </a14:m>
                <a:endParaRPr lang="it-IT" sz="1800" dirty="0">
                  <a:solidFill>
                    <a:schemeClr val="accent1">
                      <a:lumMod val="10000"/>
                    </a:schemeClr>
                  </a:solidFill>
                </a:endParaRPr>
              </a:p>
              <a:p>
                <a:pPr/>
                <a14:m>
                  <m:oMathPara xmlns:m="http://schemas.openxmlformats.org/officeDocument/2006/math">
                    <m:oMathParaPr>
                      <m:jc m:val="centerGroup"/>
                    </m:oMathParaPr>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it-IT" sz="1800" i="1" smtClean="0">
                              <a:solidFill>
                                <a:schemeClr val="accent1">
                                  <a:lumMod val="10000"/>
                                </a:schemeClr>
                              </a:solidFill>
                              <a:latin typeface="Cambria Math" panose="02040503050406030204" pitchFamily="18" charset="0"/>
                            </a:rPr>
                            <m:t>𝑀</m:t>
                          </m:r>
                        </m:e>
                        <m:sub>
                          <m:r>
                            <a:rPr lang="en-US" sz="1800" b="0" i="1" smtClean="0">
                              <a:solidFill>
                                <a:schemeClr val="accent1">
                                  <a:lumMod val="10000"/>
                                </a:schemeClr>
                              </a:solidFill>
                              <a:latin typeface="Cambria Math" panose="02040503050406030204" pitchFamily="18" charset="0"/>
                            </a:rPr>
                            <m:t>𝑤</m:t>
                          </m:r>
                        </m:sub>
                      </m:sSub>
                    </m:oMath>
                  </m:oMathPara>
                </a14:m>
                <a:endParaRPr lang="it-IT" sz="1800" dirty="0">
                  <a:solidFill>
                    <a:schemeClr val="accent1">
                      <a:lumMod val="10000"/>
                    </a:schemeClr>
                  </a:solidFill>
                </a:endParaRPr>
              </a:p>
              <a:p>
                <a:r>
                  <a:rPr lang="it-IT" sz="1800" dirty="0">
                    <a:solidFill>
                      <a:schemeClr val="accent1">
                        <a:lumMod val="10000"/>
                      </a:schemeClr>
                    </a:solidFill>
                    <a:latin typeface="Times New Roman" panose="02020603050405020304" pitchFamily="18" charset="0"/>
                    <a:cs typeface="Times New Roman" panose="02020603050405020304" pitchFamily="18" charset="0"/>
                  </a:rPr>
                  <a:t>  0</a:t>
                </a:r>
              </a:p>
            </p:txBody>
          </p:sp>
        </mc:Choice>
        <mc:Fallback xmlns="">
          <p:sp>
            <p:nvSpPr>
              <p:cNvPr id="20" name="TextBox 19">
                <a:extLst>
                  <a:ext uri="{FF2B5EF4-FFF2-40B4-BE49-F238E27FC236}">
                    <a16:creationId xmlns:a16="http://schemas.microsoft.com/office/drawing/2014/main" id="{282312A5-F8AC-4FE2-84CA-B93C3842D961}"/>
                  </a:ext>
                </a:extLst>
              </p:cNvPr>
              <p:cNvSpPr txBox="1">
                <a:spLocks noRot="1" noChangeAspect="1" noMove="1" noResize="1" noEditPoints="1" noAdjustHandles="1" noChangeArrowheads="1" noChangeShapeType="1" noTextEdit="1"/>
              </p:cNvSpPr>
              <p:nvPr/>
            </p:nvSpPr>
            <p:spPr>
              <a:xfrm>
                <a:off x="2287281" y="1866286"/>
                <a:ext cx="493853" cy="1107996"/>
              </a:xfrm>
              <a:prstGeom prst="rect">
                <a:avLst/>
              </a:prstGeom>
              <a:blipFill>
                <a:blip r:embed="rId5"/>
                <a:stretch>
                  <a:fillRect l="-4938" b="-1208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812C8B8-4655-4B3E-BC41-604F69995D8D}"/>
                  </a:ext>
                </a:extLst>
              </p:cNvPr>
              <p:cNvSpPr txBox="1"/>
              <p:nvPr/>
            </p:nvSpPr>
            <p:spPr>
              <a:xfrm>
                <a:off x="2833641" y="1834162"/>
                <a:ext cx="948080" cy="11722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accent1">
                                  <a:lumMod val="10000"/>
                                </a:schemeClr>
                              </a:solidFill>
                              <a:latin typeface="Cambria Math" panose="02040503050406030204" pitchFamily="18" charset="0"/>
                            </a:rPr>
                          </m:ctrlPr>
                        </m:sSubPr>
                        <m:e>
                          <m:r>
                            <a:rPr lang="en-US" sz="1800" b="0" i="1" smtClean="0">
                              <a:solidFill>
                                <a:schemeClr val="accent1">
                                  <a:lumMod val="10000"/>
                                </a:schemeClr>
                              </a:solidFill>
                              <a:latin typeface="Cambria Math" panose="02040503050406030204" pitchFamily="18" charset="0"/>
                            </a:rPr>
                            <m:t>𝑋</m:t>
                          </m:r>
                        </m:e>
                        <m:sub>
                          <m:r>
                            <a:rPr lang="en-US" sz="1800" b="0" i="1" smtClean="0">
                              <a:solidFill>
                                <a:schemeClr val="accent1">
                                  <a:lumMod val="10000"/>
                                </a:schemeClr>
                              </a:solidFill>
                              <a:latin typeface="Cambria Math" panose="02040503050406030204" pitchFamily="18" charset="0"/>
                            </a:rPr>
                            <m:t>𝑞</m:t>
                          </m:r>
                        </m:sub>
                      </m:sSub>
                      <m:r>
                        <a:rPr lang="en-US" sz="1800" b="0" i="1" smtClean="0">
                          <a:solidFill>
                            <a:schemeClr val="accent1">
                              <a:lumMod val="10000"/>
                            </a:schemeClr>
                          </a:solidFill>
                          <a:latin typeface="Cambria Math" panose="02040503050406030204" pitchFamily="18" charset="0"/>
                        </a:rPr>
                        <m:t>+</m:t>
                      </m:r>
                      <m:sSub>
                        <m:sSubPr>
                          <m:ctrlPr>
                            <a:rPr lang="en-US" sz="1800" b="0" i="1" smtClean="0">
                              <a:solidFill>
                                <a:schemeClr val="accent1">
                                  <a:lumMod val="10000"/>
                                </a:schemeClr>
                              </a:solidFill>
                              <a:latin typeface="Cambria Math" panose="02040503050406030204" pitchFamily="18" charset="0"/>
                            </a:rPr>
                          </m:ctrlPr>
                        </m:sSubPr>
                        <m:e>
                          <m:r>
                            <a:rPr lang="en-US" sz="1800" b="0" i="1" smtClean="0">
                              <a:solidFill>
                                <a:schemeClr val="accent1">
                                  <a:lumMod val="10000"/>
                                </a:schemeClr>
                              </a:solidFill>
                              <a:latin typeface="Cambria Math" panose="02040503050406030204" pitchFamily="18" charset="0"/>
                            </a:rPr>
                            <m:t>𝑤</m:t>
                          </m:r>
                        </m:e>
                        <m:sub>
                          <m:r>
                            <a:rPr lang="en-US" sz="1800" b="0" i="1" smtClean="0">
                              <a:solidFill>
                                <a:schemeClr val="accent1">
                                  <a:lumMod val="10000"/>
                                </a:schemeClr>
                              </a:solidFill>
                              <a:latin typeface="Cambria Math" panose="02040503050406030204" pitchFamily="18" charset="0"/>
                            </a:rPr>
                            <m:t>𝑜</m:t>
                          </m:r>
                        </m:sub>
                      </m:sSub>
                    </m:oMath>
                  </m:oMathPara>
                </a14:m>
                <a:endParaRPr lang="en-US" sz="1800" dirty="0">
                  <a:solidFill>
                    <a:schemeClr val="accent1">
                      <a:lumMod val="10000"/>
                    </a:schemeClr>
                  </a:solidFill>
                </a:endParaRPr>
              </a:p>
              <a:p>
                <a14:m>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en-US" sz="1800" b="0" i="1" smtClean="0">
                            <a:solidFill>
                              <a:schemeClr val="accent1">
                                <a:lumMod val="10000"/>
                              </a:schemeClr>
                            </a:solidFill>
                            <a:latin typeface="Cambria Math" panose="02040503050406030204" pitchFamily="18" charset="0"/>
                          </a:rPr>
                          <m:t> </m:t>
                        </m:r>
                        <m:r>
                          <a:rPr lang="en-US" sz="1800" b="0" i="1" smtClean="0">
                            <a:solidFill>
                              <a:schemeClr val="accent1">
                                <a:lumMod val="10000"/>
                              </a:schemeClr>
                            </a:solidFill>
                            <a:latin typeface="Cambria Math" panose="02040503050406030204" pitchFamily="18" charset="0"/>
                          </a:rPr>
                          <m:t>𝑍</m:t>
                        </m:r>
                      </m:e>
                      <m:sub>
                        <m:r>
                          <a:rPr lang="en-US" sz="1800" b="0" i="1" smtClean="0">
                            <a:solidFill>
                              <a:schemeClr val="accent1">
                                <a:lumMod val="10000"/>
                              </a:schemeClr>
                            </a:solidFill>
                            <a:latin typeface="Cambria Math" panose="02040503050406030204" pitchFamily="18" charset="0"/>
                          </a:rPr>
                          <m:t>𝑞</m:t>
                        </m:r>
                      </m:sub>
                    </m:sSub>
                    <m:r>
                      <a:rPr lang="en-US" sz="1800" b="0" i="1" smtClean="0">
                        <a:solidFill>
                          <a:schemeClr val="accent1">
                            <a:lumMod val="10000"/>
                          </a:schemeClr>
                        </a:solidFill>
                        <a:latin typeface="Cambria Math" panose="02040503050406030204" pitchFamily="18" charset="0"/>
                      </a:rPr>
                      <m:t>−</m:t>
                    </m:r>
                  </m:oMath>
                </a14:m>
                <a:r>
                  <a:rPr lang="en-US" sz="1800" dirty="0">
                    <a:solidFill>
                      <a:schemeClr val="accent1">
                        <a:lumMod val="10000"/>
                      </a:schemeClr>
                    </a:solidFill>
                  </a:rPr>
                  <a:t> </a:t>
                </a:r>
                <a14:m>
                  <m:oMath xmlns:m="http://schemas.openxmlformats.org/officeDocument/2006/math">
                    <m:sSub>
                      <m:sSubPr>
                        <m:ctrlPr>
                          <a:rPr lang="en-US" sz="1800" i="1">
                            <a:solidFill>
                              <a:schemeClr val="accent1">
                                <a:lumMod val="10000"/>
                              </a:schemeClr>
                            </a:solidFill>
                            <a:latin typeface="Cambria Math" panose="02040503050406030204" pitchFamily="18" charset="0"/>
                          </a:rPr>
                        </m:ctrlPr>
                      </m:sSubPr>
                      <m:e>
                        <m:r>
                          <a:rPr lang="en-US" sz="1800" i="1">
                            <a:solidFill>
                              <a:schemeClr val="accent1">
                                <a:lumMod val="10000"/>
                              </a:schemeClr>
                            </a:solidFill>
                            <a:latin typeface="Cambria Math" panose="02040503050406030204" pitchFamily="18" charset="0"/>
                          </a:rPr>
                          <m:t>𝑤</m:t>
                        </m:r>
                      </m:e>
                      <m:sub>
                        <m:r>
                          <a:rPr lang="en-US" sz="1800" i="1">
                            <a:solidFill>
                              <a:schemeClr val="accent1">
                                <a:lumMod val="10000"/>
                              </a:schemeClr>
                            </a:solidFill>
                            <a:latin typeface="Cambria Math" panose="02040503050406030204" pitchFamily="18" charset="0"/>
                          </a:rPr>
                          <m:t>𝑜</m:t>
                        </m:r>
                      </m:sub>
                    </m:sSub>
                  </m:oMath>
                </a14:m>
                <a:endParaRPr lang="it-IT" sz="1800" dirty="0">
                  <a:solidFill>
                    <a:schemeClr val="accent1">
                      <a:lumMod val="10000"/>
                    </a:schemeClr>
                  </a:solidFill>
                </a:endParaRPr>
              </a:p>
              <a:p>
                <a:pPr/>
                <a14:m>
                  <m:oMathPara xmlns:m="http://schemas.openxmlformats.org/officeDocument/2006/math">
                    <m:oMathParaPr>
                      <m:jc m:val="centerGroup"/>
                    </m:oMathParaPr>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it-IT" sz="1800" i="1" smtClean="0">
                              <a:solidFill>
                                <a:schemeClr val="accent1">
                                  <a:lumMod val="10000"/>
                                </a:schemeClr>
                              </a:solidFill>
                              <a:latin typeface="Cambria Math" panose="02040503050406030204" pitchFamily="18" charset="0"/>
                            </a:rPr>
                            <m:t>𝑀</m:t>
                          </m:r>
                        </m:e>
                        <m:sub>
                          <m:r>
                            <a:rPr lang="en-US" sz="1800" b="0" i="1" smtClean="0">
                              <a:solidFill>
                                <a:schemeClr val="accent1">
                                  <a:lumMod val="10000"/>
                                </a:schemeClr>
                              </a:solidFill>
                              <a:latin typeface="Cambria Math" panose="02040503050406030204" pitchFamily="18" charset="0"/>
                            </a:rPr>
                            <m:t>𝑞</m:t>
                          </m:r>
                        </m:sub>
                      </m:sSub>
                    </m:oMath>
                  </m:oMathPara>
                </a14:m>
                <a:endParaRPr lang="it-IT" sz="1800" dirty="0">
                  <a:solidFill>
                    <a:schemeClr val="accent1">
                      <a:lumMod val="10000"/>
                    </a:schemeClr>
                  </a:solidFill>
                </a:endParaRPr>
              </a:p>
              <a:p>
                <a:r>
                  <a:rPr lang="it-IT" sz="1800" dirty="0">
                    <a:solidFill>
                      <a:schemeClr val="accent1">
                        <a:lumMod val="10000"/>
                      </a:schemeClr>
                    </a:solidFill>
                    <a:latin typeface="Times New Roman" panose="02020603050405020304" pitchFamily="18" charset="0"/>
                    <a:cs typeface="Times New Roman" panose="02020603050405020304" pitchFamily="18" charset="0"/>
                  </a:rPr>
                  <a:t>        1</a:t>
                </a:r>
              </a:p>
            </p:txBody>
          </p:sp>
        </mc:Choice>
        <mc:Fallback xmlns="">
          <p:sp>
            <p:nvSpPr>
              <p:cNvPr id="21" name="TextBox 20">
                <a:extLst>
                  <a:ext uri="{FF2B5EF4-FFF2-40B4-BE49-F238E27FC236}">
                    <a16:creationId xmlns:a16="http://schemas.microsoft.com/office/drawing/2014/main" id="{8812C8B8-4655-4B3E-BC41-604F69995D8D}"/>
                  </a:ext>
                </a:extLst>
              </p:cNvPr>
              <p:cNvSpPr txBox="1">
                <a:spLocks noRot="1" noChangeAspect="1" noMove="1" noResize="1" noEditPoints="1" noAdjustHandles="1" noChangeArrowheads="1" noChangeShapeType="1" noTextEdit="1"/>
              </p:cNvSpPr>
              <p:nvPr/>
            </p:nvSpPr>
            <p:spPr>
              <a:xfrm>
                <a:off x="2833641" y="1834162"/>
                <a:ext cx="948080" cy="1172244"/>
              </a:xfrm>
              <a:prstGeom prst="rect">
                <a:avLst/>
              </a:prstGeom>
              <a:blipFill>
                <a:blip r:embed="rId6"/>
                <a:stretch>
                  <a:fillRect l="-3871" b="-1145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F37AC91-29B4-4180-BD8E-1EE84805C10B}"/>
                  </a:ext>
                </a:extLst>
              </p:cNvPr>
              <p:cNvSpPr txBox="1"/>
              <p:nvPr/>
            </p:nvSpPr>
            <p:spPr>
              <a:xfrm>
                <a:off x="3744675" y="1874679"/>
                <a:ext cx="1293496"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800" i="1" smtClean="0">
                          <a:solidFill>
                            <a:schemeClr val="accent1">
                              <a:lumMod val="10000"/>
                            </a:schemeClr>
                          </a:solidFill>
                          <a:latin typeface="Cambria Math" panose="02040503050406030204" pitchFamily="18" charset="0"/>
                        </a:rPr>
                        <m:t>−</m:t>
                      </m:r>
                      <m:r>
                        <a:rPr lang="en-US" sz="1800" i="1" smtClean="0">
                          <a:solidFill>
                            <a:schemeClr val="accent1">
                              <a:lumMod val="10000"/>
                            </a:schemeClr>
                          </a:solidFill>
                          <a:latin typeface="Cambria Math" panose="02040503050406030204" pitchFamily="18" charset="0"/>
                        </a:rPr>
                        <m:t>𝑔</m:t>
                      </m:r>
                      <m:func>
                        <m:funcPr>
                          <m:ctrlPr>
                            <a:rPr lang="en-US" sz="1800" i="1" smtClean="0">
                              <a:solidFill>
                                <a:schemeClr val="accent1">
                                  <a:lumMod val="10000"/>
                                </a:schemeClr>
                              </a:solidFill>
                              <a:latin typeface="Cambria Math" panose="02040503050406030204" pitchFamily="18" charset="0"/>
                            </a:rPr>
                          </m:ctrlPr>
                        </m:funcPr>
                        <m:fName>
                          <m:r>
                            <m:rPr>
                              <m:sty m:val="p"/>
                            </m:rPr>
                            <a:rPr lang="en-US" sz="1800" i="1" smtClean="0">
                              <a:solidFill>
                                <a:schemeClr val="accent1">
                                  <a:lumMod val="10000"/>
                                </a:schemeClr>
                              </a:solidFill>
                              <a:latin typeface="Cambria Math" panose="02040503050406030204" pitchFamily="18" charset="0"/>
                            </a:rPr>
                            <m:t>cos</m:t>
                          </m:r>
                        </m:fName>
                        <m:e>
                          <m:d>
                            <m:dPr>
                              <m:ctrlPr>
                                <a:rPr lang="en-US" sz="1800" i="1" smtClean="0">
                                  <a:solidFill>
                                    <a:schemeClr val="accent1">
                                      <a:lumMod val="10000"/>
                                    </a:schemeClr>
                                  </a:solidFill>
                                  <a:latin typeface="Cambria Math" panose="02040503050406030204" pitchFamily="18" charset="0"/>
                                </a:rPr>
                              </m:ctrlPr>
                            </m:dPr>
                            <m:e>
                              <m:sSub>
                                <m:sSubPr>
                                  <m:ctrlPr>
                                    <a:rPr lang="en-US" sz="1800" i="1" smtClean="0">
                                      <a:solidFill>
                                        <a:schemeClr val="accent1">
                                          <a:lumMod val="10000"/>
                                        </a:schemeClr>
                                      </a:solidFill>
                                      <a:latin typeface="Cambria Math" panose="02040503050406030204" pitchFamily="18" charset="0"/>
                                    </a:rPr>
                                  </m:ctrlPr>
                                </m:sSubPr>
                                <m:e>
                                  <m:r>
                                    <a:rPr lang="en-US" sz="1800" i="1" smtClean="0">
                                      <a:solidFill>
                                        <a:schemeClr val="accent1">
                                          <a:lumMod val="10000"/>
                                        </a:schemeClr>
                                      </a:solidFill>
                                      <a:latin typeface="Cambria Math" panose="02040503050406030204" pitchFamily="18" charset="0"/>
                                    </a:rPr>
                                    <m:t>𝜃</m:t>
                                  </m:r>
                                </m:e>
                                <m:sub>
                                  <m:r>
                                    <a:rPr lang="en-US" sz="1800" i="1" smtClean="0">
                                      <a:solidFill>
                                        <a:schemeClr val="accent1">
                                          <a:lumMod val="10000"/>
                                        </a:schemeClr>
                                      </a:solidFill>
                                      <a:latin typeface="Cambria Math" panose="02040503050406030204" pitchFamily="18" charset="0"/>
                                    </a:rPr>
                                    <m:t>0</m:t>
                                  </m:r>
                                </m:sub>
                              </m:sSub>
                            </m:e>
                          </m:d>
                        </m:e>
                      </m:func>
                    </m:oMath>
                  </m:oMathPara>
                </a14:m>
                <a:endParaRPr lang="en-US" sz="1800" dirty="0">
                  <a:solidFill>
                    <a:schemeClr val="accent1">
                      <a:lumMod val="10000"/>
                    </a:schemeClr>
                  </a:solidFill>
                </a:endParaRPr>
              </a:p>
              <a:p>
                <a:pPr/>
                <a14:m>
                  <m:oMathPara xmlns:m="http://schemas.openxmlformats.org/officeDocument/2006/math">
                    <m:oMathParaPr>
                      <m:jc m:val="centerGroup"/>
                    </m:oMathParaPr>
                    <m:oMath xmlns:m="http://schemas.openxmlformats.org/officeDocument/2006/math">
                      <m:r>
                        <a:rPr lang="en-US" sz="1800" b="0" i="1" smtClean="0">
                          <a:solidFill>
                            <a:schemeClr val="accent1">
                              <a:lumMod val="10000"/>
                            </a:schemeClr>
                          </a:solidFill>
                          <a:latin typeface="Cambria Math" panose="02040503050406030204" pitchFamily="18" charset="0"/>
                        </a:rPr>
                        <m:t>−</m:t>
                      </m:r>
                      <m:r>
                        <a:rPr lang="en-US" sz="1800" i="1" smtClean="0">
                          <a:solidFill>
                            <a:schemeClr val="accent1">
                              <a:lumMod val="10000"/>
                            </a:schemeClr>
                          </a:solidFill>
                          <a:latin typeface="Cambria Math" panose="02040503050406030204" pitchFamily="18" charset="0"/>
                        </a:rPr>
                        <m:t>𝑔</m:t>
                      </m:r>
                      <m:func>
                        <m:funcPr>
                          <m:ctrlPr>
                            <a:rPr lang="en-US" sz="1800" i="1" smtClean="0">
                              <a:solidFill>
                                <a:schemeClr val="accent1">
                                  <a:lumMod val="10000"/>
                                </a:schemeClr>
                              </a:solidFill>
                              <a:latin typeface="Cambria Math" panose="02040503050406030204" pitchFamily="18" charset="0"/>
                            </a:rPr>
                          </m:ctrlPr>
                        </m:funcPr>
                        <m:fName>
                          <m:r>
                            <m:rPr>
                              <m:sty m:val="p"/>
                            </m:rPr>
                            <a:rPr lang="en-US" sz="1800" i="1" smtClean="0">
                              <a:solidFill>
                                <a:schemeClr val="accent1">
                                  <a:lumMod val="10000"/>
                                </a:schemeClr>
                              </a:solidFill>
                              <a:latin typeface="Cambria Math" panose="02040503050406030204" pitchFamily="18" charset="0"/>
                            </a:rPr>
                            <m:t>cos</m:t>
                          </m:r>
                        </m:fName>
                        <m:e>
                          <m:d>
                            <m:dPr>
                              <m:ctrlPr>
                                <a:rPr lang="en-US" sz="1800" i="1" smtClean="0">
                                  <a:solidFill>
                                    <a:schemeClr val="accent1">
                                      <a:lumMod val="10000"/>
                                    </a:schemeClr>
                                  </a:solidFill>
                                  <a:latin typeface="Cambria Math" panose="02040503050406030204" pitchFamily="18" charset="0"/>
                                </a:rPr>
                              </m:ctrlPr>
                            </m:dPr>
                            <m:e>
                              <m:sSub>
                                <m:sSubPr>
                                  <m:ctrlPr>
                                    <a:rPr lang="en-US" sz="1800" i="1" smtClean="0">
                                      <a:solidFill>
                                        <a:schemeClr val="accent1">
                                          <a:lumMod val="10000"/>
                                        </a:schemeClr>
                                      </a:solidFill>
                                      <a:latin typeface="Cambria Math" panose="02040503050406030204" pitchFamily="18" charset="0"/>
                                    </a:rPr>
                                  </m:ctrlPr>
                                </m:sSubPr>
                                <m:e>
                                  <m:r>
                                    <a:rPr lang="en-US" sz="1800" i="1" smtClean="0">
                                      <a:solidFill>
                                        <a:schemeClr val="accent1">
                                          <a:lumMod val="10000"/>
                                        </a:schemeClr>
                                      </a:solidFill>
                                      <a:latin typeface="Cambria Math" panose="02040503050406030204" pitchFamily="18" charset="0"/>
                                    </a:rPr>
                                    <m:t>𝜃</m:t>
                                  </m:r>
                                </m:e>
                                <m:sub>
                                  <m:r>
                                    <a:rPr lang="en-US" sz="1800" i="1" smtClean="0">
                                      <a:solidFill>
                                        <a:schemeClr val="accent1">
                                          <a:lumMod val="10000"/>
                                        </a:schemeClr>
                                      </a:solidFill>
                                      <a:latin typeface="Cambria Math" panose="02040503050406030204" pitchFamily="18" charset="0"/>
                                    </a:rPr>
                                    <m:t>0</m:t>
                                  </m:r>
                                </m:sub>
                              </m:sSub>
                            </m:e>
                          </m:d>
                        </m:e>
                      </m:func>
                    </m:oMath>
                  </m:oMathPara>
                </a14:m>
                <a:endParaRPr lang="it-IT" sz="1800" dirty="0">
                  <a:solidFill>
                    <a:schemeClr val="accent1">
                      <a:lumMod val="10000"/>
                    </a:schemeClr>
                  </a:solidFill>
                </a:endParaRPr>
              </a:p>
              <a:p>
                <a:r>
                  <a:rPr lang="it-IT" sz="1800" dirty="0">
                    <a:solidFill>
                      <a:schemeClr val="accent1">
                        <a:lumMod val="10000"/>
                      </a:schemeClr>
                    </a:solidFill>
                  </a:rPr>
                  <a:t>         0</a:t>
                </a:r>
              </a:p>
              <a:p>
                <a:r>
                  <a:rPr lang="it-IT" sz="1800" dirty="0">
                    <a:solidFill>
                      <a:schemeClr val="accent1">
                        <a:lumMod val="10000"/>
                      </a:schemeClr>
                    </a:solidFill>
                    <a:latin typeface="Times New Roman" panose="02020603050405020304" pitchFamily="18" charset="0"/>
                    <a:cs typeface="Times New Roman" panose="02020603050405020304" pitchFamily="18" charset="0"/>
                  </a:rPr>
                  <a:t>          0</a:t>
                </a:r>
              </a:p>
            </p:txBody>
          </p:sp>
        </mc:Choice>
        <mc:Fallback xmlns="">
          <p:sp>
            <p:nvSpPr>
              <p:cNvPr id="22" name="TextBox 21">
                <a:extLst>
                  <a:ext uri="{FF2B5EF4-FFF2-40B4-BE49-F238E27FC236}">
                    <a16:creationId xmlns:a16="http://schemas.microsoft.com/office/drawing/2014/main" id="{DF37AC91-29B4-4180-BD8E-1EE84805C10B}"/>
                  </a:ext>
                </a:extLst>
              </p:cNvPr>
              <p:cNvSpPr txBox="1">
                <a:spLocks noRot="1" noChangeAspect="1" noMove="1" noResize="1" noEditPoints="1" noAdjustHandles="1" noChangeArrowheads="1" noChangeShapeType="1" noTextEdit="1"/>
              </p:cNvSpPr>
              <p:nvPr/>
            </p:nvSpPr>
            <p:spPr>
              <a:xfrm>
                <a:off x="3744675" y="1874679"/>
                <a:ext cx="1293496" cy="1107996"/>
              </a:xfrm>
              <a:prstGeom prst="rect">
                <a:avLst/>
              </a:prstGeom>
              <a:blipFill>
                <a:blip r:embed="rId7"/>
                <a:stretch>
                  <a:fillRect b="-1215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F6B02F2-8355-429D-A85E-0614EC9E2590}"/>
                  </a:ext>
                </a:extLst>
              </p:cNvPr>
              <p:cNvSpPr txBox="1"/>
              <p:nvPr/>
            </p:nvSpPr>
            <p:spPr>
              <a:xfrm>
                <a:off x="5304389" y="1837607"/>
                <a:ext cx="340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sz="1800" i="1" smtClean="0">
                          <a:latin typeface="Cambria Math" panose="02040503050406030204" pitchFamily="18" charset="0"/>
                        </a:rPr>
                        <m:t>Δ</m:t>
                      </m:r>
                      <m:r>
                        <a:rPr lang="it-IT" sz="1800" i="1" smtClean="0">
                          <a:latin typeface="Cambria Math" panose="02040503050406030204" pitchFamily="18" charset="0"/>
                        </a:rPr>
                        <m:t>𝑢</m:t>
                      </m:r>
                    </m:oMath>
                  </m:oMathPara>
                </a14:m>
                <a:endParaRPr lang="it-IT" sz="1800" dirty="0"/>
              </a:p>
            </p:txBody>
          </p:sp>
        </mc:Choice>
        <mc:Fallback xmlns="">
          <p:sp>
            <p:nvSpPr>
              <p:cNvPr id="23" name="TextBox 22">
                <a:extLst>
                  <a:ext uri="{FF2B5EF4-FFF2-40B4-BE49-F238E27FC236}">
                    <a16:creationId xmlns:a16="http://schemas.microsoft.com/office/drawing/2014/main" id="{4F6B02F2-8355-429D-A85E-0614EC9E2590}"/>
                  </a:ext>
                </a:extLst>
              </p:cNvPr>
              <p:cNvSpPr txBox="1">
                <a:spLocks noRot="1" noChangeAspect="1" noMove="1" noResize="1" noEditPoints="1" noAdjustHandles="1" noChangeArrowheads="1" noChangeShapeType="1" noTextEdit="1"/>
              </p:cNvSpPr>
              <p:nvPr/>
            </p:nvSpPr>
            <p:spPr>
              <a:xfrm>
                <a:off x="5304389" y="1837607"/>
                <a:ext cx="340863" cy="276999"/>
              </a:xfrm>
              <a:prstGeom prst="rect">
                <a:avLst/>
              </a:prstGeom>
              <a:blipFill>
                <a:blip r:embed="rId8"/>
                <a:stretch>
                  <a:fillRect l="-14286" r="-14286" b="-869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D46B17E-86C2-4E94-9333-4EE64BEB7AA5}"/>
                  </a:ext>
                </a:extLst>
              </p:cNvPr>
              <p:cNvSpPr txBox="1"/>
              <p:nvPr/>
            </p:nvSpPr>
            <p:spPr>
              <a:xfrm>
                <a:off x="5269350" y="2129396"/>
                <a:ext cx="37863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sz="1800" i="1" smtClean="0">
                          <a:latin typeface="Cambria Math" panose="02040503050406030204" pitchFamily="18" charset="0"/>
                        </a:rPr>
                        <m:t>Δ</m:t>
                      </m:r>
                      <m:r>
                        <a:rPr lang="en-US" sz="1800" b="0" i="1" smtClean="0">
                          <a:latin typeface="Cambria Math" panose="02040503050406030204" pitchFamily="18" charset="0"/>
                        </a:rPr>
                        <m:t>𝑤</m:t>
                      </m:r>
                    </m:oMath>
                  </m:oMathPara>
                </a14:m>
                <a:endParaRPr lang="it-IT" sz="1800" dirty="0"/>
              </a:p>
            </p:txBody>
          </p:sp>
        </mc:Choice>
        <mc:Fallback xmlns="">
          <p:sp>
            <p:nvSpPr>
              <p:cNvPr id="24" name="TextBox 23">
                <a:extLst>
                  <a:ext uri="{FF2B5EF4-FFF2-40B4-BE49-F238E27FC236}">
                    <a16:creationId xmlns:a16="http://schemas.microsoft.com/office/drawing/2014/main" id="{BD46B17E-86C2-4E94-9333-4EE64BEB7AA5}"/>
                  </a:ext>
                </a:extLst>
              </p:cNvPr>
              <p:cNvSpPr txBox="1">
                <a:spLocks noRot="1" noChangeAspect="1" noMove="1" noResize="1" noEditPoints="1" noAdjustHandles="1" noChangeArrowheads="1" noChangeShapeType="1" noTextEdit="1"/>
              </p:cNvSpPr>
              <p:nvPr/>
            </p:nvSpPr>
            <p:spPr>
              <a:xfrm>
                <a:off x="5269350" y="2129396"/>
                <a:ext cx="378630" cy="276999"/>
              </a:xfrm>
              <a:prstGeom prst="rect">
                <a:avLst/>
              </a:prstGeom>
              <a:blipFill>
                <a:blip r:embed="rId9"/>
                <a:stretch>
                  <a:fillRect l="-12698" r="-4762" b="-869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6BD17671-20F9-4A4B-B544-172E2799B485}"/>
                  </a:ext>
                </a:extLst>
              </p:cNvPr>
              <p:cNvSpPr txBox="1"/>
              <p:nvPr/>
            </p:nvSpPr>
            <p:spPr>
              <a:xfrm>
                <a:off x="5285894" y="2403968"/>
                <a:ext cx="296363"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sz="1600" i="1" smtClean="0">
                          <a:latin typeface="Cambria Math" panose="02040503050406030204" pitchFamily="18" charset="0"/>
                        </a:rPr>
                        <m:t>Δ</m:t>
                      </m:r>
                      <m:r>
                        <a:rPr lang="en-US" sz="1600" b="0" i="1" smtClean="0">
                          <a:latin typeface="Cambria Math" panose="02040503050406030204" pitchFamily="18" charset="0"/>
                        </a:rPr>
                        <m:t>𝑞</m:t>
                      </m:r>
                    </m:oMath>
                  </m:oMathPara>
                </a14:m>
                <a:endParaRPr lang="it-IT" sz="1600" dirty="0"/>
              </a:p>
            </p:txBody>
          </p:sp>
        </mc:Choice>
        <mc:Fallback xmlns="">
          <p:sp>
            <p:nvSpPr>
              <p:cNvPr id="25" name="TextBox 24">
                <a:extLst>
                  <a:ext uri="{FF2B5EF4-FFF2-40B4-BE49-F238E27FC236}">
                    <a16:creationId xmlns:a16="http://schemas.microsoft.com/office/drawing/2014/main" id="{6BD17671-20F9-4A4B-B544-172E2799B485}"/>
                  </a:ext>
                </a:extLst>
              </p:cNvPr>
              <p:cNvSpPr txBox="1">
                <a:spLocks noRot="1" noChangeAspect="1" noMove="1" noResize="1" noEditPoints="1" noAdjustHandles="1" noChangeArrowheads="1" noChangeShapeType="1" noTextEdit="1"/>
              </p:cNvSpPr>
              <p:nvPr/>
            </p:nvSpPr>
            <p:spPr>
              <a:xfrm>
                <a:off x="5285894" y="2403968"/>
                <a:ext cx="296363" cy="246221"/>
              </a:xfrm>
              <a:prstGeom prst="rect">
                <a:avLst/>
              </a:prstGeom>
              <a:blipFill>
                <a:blip r:embed="rId10"/>
                <a:stretch>
                  <a:fillRect l="-12245" r="-12245" b="-2439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A0FFDC9-5A62-4730-ACED-5AA004E1EED8}"/>
                  </a:ext>
                </a:extLst>
              </p:cNvPr>
              <p:cNvSpPr txBox="1"/>
              <p:nvPr/>
            </p:nvSpPr>
            <p:spPr>
              <a:xfrm>
                <a:off x="5304388" y="2703173"/>
                <a:ext cx="3408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sz="1800" i="1" smtClean="0">
                          <a:latin typeface="Cambria Math" panose="02040503050406030204" pitchFamily="18" charset="0"/>
                        </a:rPr>
                        <m:t>Δ</m:t>
                      </m:r>
                      <m:r>
                        <a:rPr lang="it-IT" sz="1800" i="1" smtClean="0">
                          <a:latin typeface="Cambria Math" panose="02040503050406030204" pitchFamily="18" charset="0"/>
                        </a:rPr>
                        <m:t>𝑢</m:t>
                      </m:r>
                    </m:oMath>
                  </m:oMathPara>
                </a14:m>
                <a:endParaRPr lang="it-IT" sz="1800" dirty="0"/>
              </a:p>
            </p:txBody>
          </p:sp>
        </mc:Choice>
        <mc:Fallback xmlns="">
          <p:sp>
            <p:nvSpPr>
              <p:cNvPr id="26" name="TextBox 25">
                <a:extLst>
                  <a:ext uri="{FF2B5EF4-FFF2-40B4-BE49-F238E27FC236}">
                    <a16:creationId xmlns:a16="http://schemas.microsoft.com/office/drawing/2014/main" id="{DA0FFDC9-5A62-4730-ACED-5AA004E1EED8}"/>
                  </a:ext>
                </a:extLst>
              </p:cNvPr>
              <p:cNvSpPr txBox="1">
                <a:spLocks noRot="1" noChangeAspect="1" noMove="1" noResize="1" noEditPoints="1" noAdjustHandles="1" noChangeArrowheads="1" noChangeShapeType="1" noTextEdit="1"/>
              </p:cNvSpPr>
              <p:nvPr/>
            </p:nvSpPr>
            <p:spPr>
              <a:xfrm>
                <a:off x="5304388" y="2703173"/>
                <a:ext cx="340863" cy="276999"/>
              </a:xfrm>
              <a:prstGeom prst="rect">
                <a:avLst/>
              </a:prstGeom>
              <a:blipFill>
                <a:blip r:embed="rId11"/>
                <a:stretch>
                  <a:fillRect l="-14286" r="-14286" b="-869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007347C-8CE7-4471-8241-1B8401766EEA}"/>
                  </a:ext>
                </a:extLst>
              </p:cNvPr>
              <p:cNvSpPr txBox="1"/>
              <p:nvPr/>
            </p:nvSpPr>
            <p:spPr>
              <a:xfrm>
                <a:off x="5738286" y="2215151"/>
                <a:ext cx="23724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sz="1800" i="1" smtClean="0">
                          <a:latin typeface="Cambria Math" panose="02040503050406030204" pitchFamily="18" charset="0"/>
                        </a:rPr>
                        <m:t>+</m:t>
                      </m:r>
                    </m:oMath>
                  </m:oMathPara>
                </a14:m>
                <a:endParaRPr lang="it-IT" sz="1800" dirty="0"/>
              </a:p>
            </p:txBody>
          </p:sp>
        </mc:Choice>
        <mc:Fallback xmlns="">
          <p:sp>
            <p:nvSpPr>
              <p:cNvPr id="27" name="TextBox 26">
                <a:extLst>
                  <a:ext uri="{FF2B5EF4-FFF2-40B4-BE49-F238E27FC236}">
                    <a16:creationId xmlns:a16="http://schemas.microsoft.com/office/drawing/2014/main" id="{7007347C-8CE7-4471-8241-1B8401766EEA}"/>
                  </a:ext>
                </a:extLst>
              </p:cNvPr>
              <p:cNvSpPr txBox="1">
                <a:spLocks noRot="1" noChangeAspect="1" noMove="1" noResize="1" noEditPoints="1" noAdjustHandles="1" noChangeArrowheads="1" noChangeShapeType="1" noTextEdit="1"/>
              </p:cNvSpPr>
              <p:nvPr/>
            </p:nvSpPr>
            <p:spPr>
              <a:xfrm>
                <a:off x="5738286" y="2215151"/>
                <a:ext cx="237244" cy="276999"/>
              </a:xfrm>
              <a:prstGeom prst="rect">
                <a:avLst/>
              </a:prstGeom>
              <a:blipFill>
                <a:blip r:embed="rId12"/>
                <a:stretch>
                  <a:fillRect l="-17949" r="-17949" b="-8696"/>
                </a:stretch>
              </a:blipFill>
            </p:spPr>
            <p:txBody>
              <a:bodyPr/>
              <a:lstStyle/>
              <a:p>
                <a:r>
                  <a:rPr lang="it-IT">
                    <a:noFill/>
                  </a:rPr>
                  <a:t> </a:t>
                </a:r>
              </a:p>
            </p:txBody>
          </p:sp>
        </mc:Fallback>
      </mc:AlternateContent>
      <p:sp>
        <p:nvSpPr>
          <p:cNvPr id="28" name="Left Bracket 27">
            <a:extLst>
              <a:ext uri="{FF2B5EF4-FFF2-40B4-BE49-F238E27FC236}">
                <a16:creationId xmlns:a16="http://schemas.microsoft.com/office/drawing/2014/main" id="{C7B34D83-7415-4C11-9F43-9C6BF9893174}"/>
              </a:ext>
            </a:extLst>
          </p:cNvPr>
          <p:cNvSpPr/>
          <p:nvPr/>
        </p:nvSpPr>
        <p:spPr>
          <a:xfrm>
            <a:off x="6053377" y="1768016"/>
            <a:ext cx="45721" cy="1282829"/>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0A04A117-6889-4A1C-ABE3-4E80E08F5E53}"/>
                  </a:ext>
                </a:extLst>
              </p:cNvPr>
              <p:cNvSpPr txBox="1"/>
              <p:nvPr/>
            </p:nvSpPr>
            <p:spPr>
              <a:xfrm>
                <a:off x="6114416" y="1841978"/>
                <a:ext cx="504818" cy="11835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en-US" sz="1800" b="0" i="1" smtClean="0">
                              <a:solidFill>
                                <a:schemeClr val="accent1">
                                  <a:lumMod val="10000"/>
                                </a:schemeClr>
                              </a:solidFill>
                              <a:latin typeface="Cambria Math" panose="02040503050406030204" pitchFamily="18" charset="0"/>
                            </a:rPr>
                            <m:t>𝑋</m:t>
                          </m:r>
                        </m:e>
                        <m:sub>
                          <m:sSub>
                            <m:sSubPr>
                              <m:ctrlPr>
                                <a:rPr lang="it-IT" sz="1800" i="1" smtClean="0">
                                  <a:solidFill>
                                    <a:schemeClr val="accent1">
                                      <a:lumMod val="10000"/>
                                    </a:schemeClr>
                                  </a:solidFill>
                                  <a:latin typeface="Cambria Math" panose="02040503050406030204" pitchFamily="18" charset="0"/>
                                </a:rPr>
                              </m:ctrlPr>
                            </m:sSubPr>
                            <m:e>
                              <m:r>
                                <a:rPr lang="it-IT" sz="1800" i="1" smtClean="0">
                                  <a:solidFill>
                                    <a:schemeClr val="accent1">
                                      <a:lumMod val="10000"/>
                                    </a:schemeClr>
                                  </a:solidFill>
                                  <a:latin typeface="Cambria Math" panose="02040503050406030204" pitchFamily="18" charset="0"/>
                                </a:rPr>
                                <m:t>𝛿</m:t>
                              </m:r>
                            </m:e>
                            <m:sub>
                              <m:r>
                                <a:rPr lang="it-IT" sz="1800" i="1" smtClean="0">
                                  <a:solidFill>
                                    <a:schemeClr val="accent1">
                                      <a:lumMod val="10000"/>
                                    </a:schemeClr>
                                  </a:solidFill>
                                  <a:latin typeface="Cambria Math" panose="02040503050406030204" pitchFamily="18" charset="0"/>
                                </a:rPr>
                                <m:t>𝑒</m:t>
                              </m:r>
                            </m:sub>
                          </m:sSub>
                        </m:sub>
                      </m:sSub>
                    </m:oMath>
                  </m:oMathPara>
                </a14:m>
                <a:endParaRPr lang="en-US" sz="1800" dirty="0">
                  <a:solidFill>
                    <a:schemeClr val="accent1">
                      <a:lumMod val="10000"/>
                    </a:schemeClr>
                  </a:solidFill>
                </a:endParaRPr>
              </a:p>
              <a:p>
                <a:pPr/>
                <a14:m>
                  <m:oMathPara xmlns:m="http://schemas.openxmlformats.org/officeDocument/2006/math">
                    <m:oMathParaPr>
                      <m:jc m:val="centerGroup"/>
                    </m:oMathParaPr>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en-US" sz="1800" b="0" i="1" smtClean="0">
                              <a:solidFill>
                                <a:schemeClr val="accent1">
                                  <a:lumMod val="10000"/>
                                </a:schemeClr>
                              </a:solidFill>
                              <a:latin typeface="Cambria Math" panose="02040503050406030204" pitchFamily="18" charset="0"/>
                            </a:rPr>
                            <m:t>𝑍</m:t>
                          </m:r>
                        </m:e>
                        <m:sub>
                          <m:sSub>
                            <m:sSubPr>
                              <m:ctrlPr>
                                <a:rPr lang="it-IT" sz="1800" i="1">
                                  <a:solidFill>
                                    <a:schemeClr val="accent1">
                                      <a:lumMod val="10000"/>
                                    </a:schemeClr>
                                  </a:solidFill>
                                  <a:latin typeface="Cambria Math" panose="02040503050406030204" pitchFamily="18" charset="0"/>
                                </a:rPr>
                              </m:ctrlPr>
                            </m:sSubPr>
                            <m:e>
                              <m:r>
                                <a:rPr lang="it-IT" sz="1800" i="1">
                                  <a:solidFill>
                                    <a:schemeClr val="accent1">
                                      <a:lumMod val="10000"/>
                                    </a:schemeClr>
                                  </a:solidFill>
                                  <a:latin typeface="Cambria Math" panose="02040503050406030204" pitchFamily="18" charset="0"/>
                                </a:rPr>
                                <m:t>𝛿</m:t>
                              </m:r>
                            </m:e>
                            <m:sub>
                              <m:r>
                                <a:rPr lang="it-IT" sz="1800" i="1">
                                  <a:solidFill>
                                    <a:schemeClr val="accent1">
                                      <a:lumMod val="10000"/>
                                    </a:schemeClr>
                                  </a:solidFill>
                                  <a:latin typeface="Cambria Math" panose="02040503050406030204" pitchFamily="18" charset="0"/>
                                </a:rPr>
                                <m:t>𝑒</m:t>
                              </m:r>
                            </m:sub>
                          </m:sSub>
                        </m:sub>
                      </m:sSub>
                    </m:oMath>
                  </m:oMathPara>
                </a14:m>
                <a:endParaRPr lang="it-IT" sz="1800" dirty="0">
                  <a:solidFill>
                    <a:schemeClr val="accent1">
                      <a:lumMod val="10000"/>
                    </a:schemeClr>
                  </a:solidFill>
                </a:endParaRPr>
              </a:p>
              <a:p>
                <a:pPr/>
                <a14:m>
                  <m:oMathPara xmlns:m="http://schemas.openxmlformats.org/officeDocument/2006/math">
                    <m:oMathParaPr>
                      <m:jc m:val="centerGroup"/>
                    </m:oMathParaPr>
                    <m:oMath xmlns:m="http://schemas.openxmlformats.org/officeDocument/2006/math">
                      <m:sSub>
                        <m:sSubPr>
                          <m:ctrlPr>
                            <a:rPr lang="it-IT" sz="1800" i="1" smtClean="0">
                              <a:solidFill>
                                <a:schemeClr val="accent1">
                                  <a:lumMod val="10000"/>
                                </a:schemeClr>
                              </a:solidFill>
                              <a:latin typeface="Cambria Math" panose="02040503050406030204" pitchFamily="18" charset="0"/>
                            </a:rPr>
                          </m:ctrlPr>
                        </m:sSubPr>
                        <m:e>
                          <m:r>
                            <a:rPr lang="it-IT" sz="1800" i="1" smtClean="0">
                              <a:solidFill>
                                <a:schemeClr val="accent1">
                                  <a:lumMod val="10000"/>
                                </a:schemeClr>
                              </a:solidFill>
                              <a:latin typeface="Cambria Math" panose="02040503050406030204" pitchFamily="18" charset="0"/>
                            </a:rPr>
                            <m:t>𝑀</m:t>
                          </m:r>
                        </m:e>
                        <m:sub>
                          <m:sSub>
                            <m:sSubPr>
                              <m:ctrlPr>
                                <a:rPr lang="it-IT" sz="1800" i="1">
                                  <a:solidFill>
                                    <a:schemeClr val="accent1">
                                      <a:lumMod val="10000"/>
                                    </a:schemeClr>
                                  </a:solidFill>
                                  <a:latin typeface="Cambria Math" panose="02040503050406030204" pitchFamily="18" charset="0"/>
                                </a:rPr>
                              </m:ctrlPr>
                            </m:sSubPr>
                            <m:e>
                              <m:r>
                                <a:rPr lang="it-IT" sz="1800" i="1">
                                  <a:solidFill>
                                    <a:schemeClr val="accent1">
                                      <a:lumMod val="10000"/>
                                    </a:schemeClr>
                                  </a:solidFill>
                                  <a:latin typeface="Cambria Math" panose="02040503050406030204" pitchFamily="18" charset="0"/>
                                </a:rPr>
                                <m:t>𝛿</m:t>
                              </m:r>
                            </m:e>
                            <m:sub>
                              <m:r>
                                <a:rPr lang="it-IT" sz="1800" i="1">
                                  <a:solidFill>
                                    <a:schemeClr val="accent1">
                                      <a:lumMod val="10000"/>
                                    </a:schemeClr>
                                  </a:solidFill>
                                  <a:latin typeface="Cambria Math" panose="02040503050406030204" pitchFamily="18" charset="0"/>
                                </a:rPr>
                                <m:t>𝑒</m:t>
                              </m:r>
                            </m:sub>
                          </m:sSub>
                        </m:sub>
                      </m:sSub>
                    </m:oMath>
                  </m:oMathPara>
                </a14:m>
                <a:endParaRPr lang="it-IT" sz="1800" dirty="0">
                  <a:solidFill>
                    <a:schemeClr val="accent1">
                      <a:lumMod val="10000"/>
                    </a:schemeClr>
                  </a:solidFill>
                </a:endParaRPr>
              </a:p>
              <a:p>
                <a:r>
                  <a:rPr lang="it-IT" sz="1800" dirty="0">
                    <a:solidFill>
                      <a:schemeClr val="accent1">
                        <a:lumMod val="10000"/>
                      </a:schemeClr>
                    </a:solidFill>
                    <a:latin typeface="Times New Roman" panose="02020603050405020304" pitchFamily="18" charset="0"/>
                    <a:cs typeface="Times New Roman" panose="02020603050405020304" pitchFamily="18" charset="0"/>
                  </a:rPr>
                  <a:t>  0</a:t>
                </a:r>
                <a:endParaRPr lang="it-IT" sz="18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0A04A117-6889-4A1C-ABE3-4E80E08F5E53}"/>
                  </a:ext>
                </a:extLst>
              </p:cNvPr>
              <p:cNvSpPr txBox="1">
                <a:spLocks noRot="1" noChangeAspect="1" noMove="1" noResize="1" noEditPoints="1" noAdjustHandles="1" noChangeArrowheads="1" noChangeShapeType="1" noTextEdit="1"/>
              </p:cNvSpPr>
              <p:nvPr/>
            </p:nvSpPr>
            <p:spPr>
              <a:xfrm>
                <a:off x="6114416" y="1841978"/>
                <a:ext cx="504818" cy="1183594"/>
              </a:xfrm>
              <a:prstGeom prst="rect">
                <a:avLst/>
              </a:prstGeom>
              <a:blipFill>
                <a:blip r:embed="rId13"/>
                <a:stretch>
                  <a:fillRect l="-4819" b="-11340"/>
                </a:stretch>
              </a:blipFill>
            </p:spPr>
            <p:txBody>
              <a:bodyPr/>
              <a:lstStyle/>
              <a:p>
                <a:r>
                  <a:rPr lang="it-IT">
                    <a:noFill/>
                  </a:rPr>
                  <a:t> </a:t>
                </a:r>
              </a:p>
            </p:txBody>
          </p:sp>
        </mc:Fallback>
      </mc:AlternateContent>
      <p:sp>
        <p:nvSpPr>
          <p:cNvPr id="30" name="Left Bracket 29">
            <a:extLst>
              <a:ext uri="{FF2B5EF4-FFF2-40B4-BE49-F238E27FC236}">
                <a16:creationId xmlns:a16="http://schemas.microsoft.com/office/drawing/2014/main" id="{9B09C8D1-DD37-4A77-9E4F-0C93A6D635BD}"/>
              </a:ext>
            </a:extLst>
          </p:cNvPr>
          <p:cNvSpPr/>
          <p:nvPr/>
        </p:nvSpPr>
        <p:spPr>
          <a:xfrm rot="10800000">
            <a:off x="7017574" y="1751824"/>
            <a:ext cx="45719" cy="1313346"/>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4A012499-DCE5-435E-8D3A-9160F6D05105}"/>
                  </a:ext>
                </a:extLst>
              </p:cNvPr>
              <p:cNvSpPr txBox="1"/>
              <p:nvPr/>
            </p:nvSpPr>
            <p:spPr>
              <a:xfrm>
                <a:off x="6611413" y="1866286"/>
                <a:ext cx="391967"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accent1">
                                  <a:lumMod val="10000"/>
                                </a:schemeClr>
                              </a:solidFill>
                              <a:latin typeface="Cambria Math" panose="02040503050406030204" pitchFamily="18" charset="0"/>
                            </a:rPr>
                          </m:ctrlPr>
                        </m:sSubPr>
                        <m:e>
                          <m:r>
                            <a:rPr lang="en-US" sz="1800" i="1" smtClean="0">
                              <a:solidFill>
                                <a:schemeClr val="accent1">
                                  <a:lumMod val="10000"/>
                                </a:schemeClr>
                              </a:solidFill>
                              <a:latin typeface="Cambria Math" panose="02040503050406030204" pitchFamily="18" charset="0"/>
                            </a:rPr>
                            <m:t>𝛿</m:t>
                          </m:r>
                        </m:e>
                        <m:sub>
                          <m:r>
                            <a:rPr lang="en-US" sz="1800" i="1" smtClean="0">
                              <a:solidFill>
                                <a:schemeClr val="accent1">
                                  <a:lumMod val="10000"/>
                                </a:schemeClr>
                              </a:solidFill>
                              <a:latin typeface="Cambria Math" panose="02040503050406030204" pitchFamily="18" charset="0"/>
                            </a:rPr>
                            <m:t>𝑇</m:t>
                          </m:r>
                        </m:sub>
                      </m:sSub>
                    </m:oMath>
                  </m:oMathPara>
                </a14:m>
                <a:endParaRPr lang="en-US" sz="1800" dirty="0">
                  <a:solidFill>
                    <a:schemeClr val="accent1">
                      <a:lumMod val="10000"/>
                    </a:schemeClr>
                  </a:solidFill>
                </a:endParaRPr>
              </a:p>
              <a:p>
                <a:r>
                  <a:rPr lang="it-IT" sz="1800" dirty="0">
                    <a:solidFill>
                      <a:schemeClr val="accent1">
                        <a:lumMod val="10000"/>
                      </a:schemeClr>
                    </a:solidFill>
                  </a:rPr>
                  <a:t>  </a:t>
                </a:r>
                <a:r>
                  <a:rPr lang="it-IT" sz="1800" dirty="0">
                    <a:solidFill>
                      <a:schemeClr val="accent1">
                        <a:lumMod val="10000"/>
                      </a:schemeClr>
                    </a:solidFill>
                    <a:latin typeface="Times New Roman" panose="02020603050405020304" pitchFamily="18" charset="0"/>
                    <a:cs typeface="Times New Roman" panose="02020603050405020304" pitchFamily="18" charset="0"/>
                  </a:rPr>
                  <a:t>0</a:t>
                </a:r>
              </a:p>
              <a:p>
                <a:r>
                  <a:rPr lang="it-IT" sz="1800" dirty="0">
                    <a:solidFill>
                      <a:schemeClr val="accent1">
                        <a:lumMod val="10000"/>
                      </a:schemeClr>
                    </a:solidFill>
                    <a:latin typeface="Times New Roman" panose="02020603050405020304" pitchFamily="18" charset="0"/>
                    <a:cs typeface="Times New Roman" panose="02020603050405020304" pitchFamily="18" charset="0"/>
                  </a:rPr>
                  <a:t>  0</a:t>
                </a:r>
              </a:p>
              <a:p>
                <a:r>
                  <a:rPr lang="it-IT" sz="1800" dirty="0">
                    <a:solidFill>
                      <a:schemeClr val="accent1">
                        <a:lumMod val="10000"/>
                      </a:schemeClr>
                    </a:solidFill>
                    <a:latin typeface="Times New Roman" panose="02020603050405020304" pitchFamily="18" charset="0"/>
                    <a:cs typeface="Times New Roman" panose="02020603050405020304" pitchFamily="18" charset="0"/>
                  </a:rPr>
                  <a:t>  0</a:t>
                </a:r>
              </a:p>
            </p:txBody>
          </p:sp>
        </mc:Choice>
        <mc:Fallback xmlns="">
          <p:sp>
            <p:nvSpPr>
              <p:cNvPr id="31" name="TextBox 30">
                <a:extLst>
                  <a:ext uri="{FF2B5EF4-FFF2-40B4-BE49-F238E27FC236}">
                    <a16:creationId xmlns:a16="http://schemas.microsoft.com/office/drawing/2014/main" id="{4A012499-DCE5-435E-8D3A-9160F6D05105}"/>
                  </a:ext>
                </a:extLst>
              </p:cNvPr>
              <p:cNvSpPr txBox="1">
                <a:spLocks noRot="1" noChangeAspect="1" noMove="1" noResize="1" noEditPoints="1" noAdjustHandles="1" noChangeArrowheads="1" noChangeShapeType="1" noTextEdit="1"/>
              </p:cNvSpPr>
              <p:nvPr/>
            </p:nvSpPr>
            <p:spPr>
              <a:xfrm>
                <a:off x="6611413" y="1866286"/>
                <a:ext cx="391967" cy="1107996"/>
              </a:xfrm>
              <a:prstGeom prst="rect">
                <a:avLst/>
              </a:prstGeom>
              <a:blipFill>
                <a:blip r:embed="rId14"/>
                <a:stretch>
                  <a:fillRect l="-7813" b="-12088"/>
                </a:stretch>
              </a:blipFill>
            </p:spPr>
            <p:txBody>
              <a:bodyPr/>
              <a:lstStyle/>
              <a:p>
                <a:r>
                  <a:rPr lang="it-IT">
                    <a:noFill/>
                  </a:rPr>
                  <a:t> </a:t>
                </a:r>
              </a:p>
            </p:txBody>
          </p:sp>
        </mc:Fallback>
      </mc:AlternateContent>
      <p:sp>
        <p:nvSpPr>
          <p:cNvPr id="32" name="Left Bracket 31">
            <a:extLst>
              <a:ext uri="{FF2B5EF4-FFF2-40B4-BE49-F238E27FC236}">
                <a16:creationId xmlns:a16="http://schemas.microsoft.com/office/drawing/2014/main" id="{18AC51D5-D267-4DE0-A4E4-4125A5360322}"/>
              </a:ext>
            </a:extLst>
          </p:cNvPr>
          <p:cNvSpPr/>
          <p:nvPr/>
        </p:nvSpPr>
        <p:spPr>
          <a:xfrm>
            <a:off x="7189647" y="1997539"/>
            <a:ext cx="80284" cy="832427"/>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p:sp>
        <p:nvSpPr>
          <p:cNvPr id="33" name="Left Bracket 32">
            <a:extLst>
              <a:ext uri="{FF2B5EF4-FFF2-40B4-BE49-F238E27FC236}">
                <a16:creationId xmlns:a16="http://schemas.microsoft.com/office/drawing/2014/main" id="{CC020796-03DC-460C-8851-7544979E1795}"/>
              </a:ext>
            </a:extLst>
          </p:cNvPr>
          <p:cNvSpPr/>
          <p:nvPr/>
        </p:nvSpPr>
        <p:spPr>
          <a:xfrm rot="10800000">
            <a:off x="7749101" y="2012463"/>
            <a:ext cx="80284" cy="832427"/>
          </a:xfrm>
          <a:prstGeom prst="leftBracket">
            <a:avLst/>
          </a:prstGeom>
          <a:ln>
            <a:solidFill>
              <a:schemeClr val="accent4">
                <a:lumMod val="50000"/>
              </a:schemeClr>
            </a:solidFill>
          </a:ln>
        </p:spPr>
        <p:style>
          <a:lnRef idx="2">
            <a:schemeClr val="accent4"/>
          </a:lnRef>
          <a:fillRef idx="0">
            <a:schemeClr val="accent4"/>
          </a:fillRef>
          <a:effectRef idx="1">
            <a:schemeClr val="accent4"/>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39C4823-0011-49A5-9F22-C25D07CFB5BE}"/>
                  </a:ext>
                </a:extLst>
              </p:cNvPr>
              <p:cNvSpPr txBox="1"/>
              <p:nvPr/>
            </p:nvSpPr>
            <p:spPr>
              <a:xfrm>
                <a:off x="7340780" y="2097906"/>
                <a:ext cx="4246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sz="1800" i="1" smtClean="0">
                          <a:latin typeface="Cambria Math" panose="02040503050406030204" pitchFamily="18" charset="0"/>
                        </a:rPr>
                        <m:t>Δ</m:t>
                      </m:r>
                      <m:sSub>
                        <m:sSubPr>
                          <m:ctrlPr>
                            <a:rPr lang="it-IT" sz="1800" i="1" dirty="0" smtClean="0">
                              <a:solidFill>
                                <a:srgbClr val="836967"/>
                              </a:solidFill>
                              <a:latin typeface="Cambria Math" panose="02040503050406030204" pitchFamily="18" charset="0"/>
                            </a:rPr>
                          </m:ctrlPr>
                        </m:sSubPr>
                        <m:e>
                          <m:r>
                            <a:rPr lang="it-IT" sz="1800" i="1" dirty="0">
                              <a:latin typeface="Cambria Math" panose="02040503050406030204" pitchFamily="18" charset="0"/>
                            </a:rPr>
                            <m:t>𝛿</m:t>
                          </m:r>
                        </m:e>
                        <m:sub>
                          <m:r>
                            <a:rPr lang="it-IT" sz="1800" i="1" dirty="0">
                              <a:latin typeface="Cambria Math" panose="02040503050406030204" pitchFamily="18" charset="0"/>
                            </a:rPr>
                            <m:t>𝑒</m:t>
                          </m:r>
                        </m:sub>
                      </m:sSub>
                    </m:oMath>
                  </m:oMathPara>
                </a14:m>
                <a:endParaRPr lang="it-IT" sz="1800" dirty="0"/>
              </a:p>
            </p:txBody>
          </p:sp>
        </mc:Choice>
        <mc:Fallback xmlns="">
          <p:sp>
            <p:nvSpPr>
              <p:cNvPr id="34" name="TextBox 33">
                <a:extLst>
                  <a:ext uri="{FF2B5EF4-FFF2-40B4-BE49-F238E27FC236}">
                    <a16:creationId xmlns:a16="http://schemas.microsoft.com/office/drawing/2014/main" id="{F39C4823-0011-49A5-9F22-C25D07CFB5BE}"/>
                  </a:ext>
                </a:extLst>
              </p:cNvPr>
              <p:cNvSpPr txBox="1">
                <a:spLocks noRot="1" noChangeAspect="1" noMove="1" noResize="1" noEditPoints="1" noAdjustHandles="1" noChangeArrowheads="1" noChangeShapeType="1" noTextEdit="1"/>
              </p:cNvSpPr>
              <p:nvPr/>
            </p:nvSpPr>
            <p:spPr>
              <a:xfrm>
                <a:off x="7340780" y="2097906"/>
                <a:ext cx="424668" cy="276999"/>
              </a:xfrm>
              <a:prstGeom prst="rect">
                <a:avLst/>
              </a:prstGeom>
              <a:blipFill>
                <a:blip r:embed="rId15"/>
                <a:stretch>
                  <a:fillRect l="-11429" b="-13043"/>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186CF2E-8394-4197-92C0-FC213146F147}"/>
                  </a:ext>
                </a:extLst>
              </p:cNvPr>
              <p:cNvSpPr txBox="1"/>
              <p:nvPr/>
            </p:nvSpPr>
            <p:spPr>
              <a:xfrm>
                <a:off x="7340780" y="2437391"/>
                <a:ext cx="4456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it-IT" sz="1800" i="1" smtClean="0">
                          <a:latin typeface="Cambria Math" panose="02040503050406030204" pitchFamily="18" charset="0"/>
                        </a:rPr>
                        <m:t>Δ</m:t>
                      </m:r>
                      <m:sSub>
                        <m:sSubPr>
                          <m:ctrlPr>
                            <a:rPr lang="it-IT" sz="1800" i="1" dirty="0" smtClean="0">
                              <a:solidFill>
                                <a:srgbClr val="836967"/>
                              </a:solidFill>
                              <a:latin typeface="Cambria Math" panose="02040503050406030204" pitchFamily="18" charset="0"/>
                            </a:rPr>
                          </m:ctrlPr>
                        </m:sSubPr>
                        <m:e>
                          <m:r>
                            <a:rPr lang="it-IT" sz="1800" i="1" dirty="0">
                              <a:latin typeface="Cambria Math" panose="02040503050406030204" pitchFamily="18" charset="0"/>
                            </a:rPr>
                            <m:t>𝛿</m:t>
                          </m:r>
                        </m:e>
                        <m:sub>
                          <m:r>
                            <a:rPr lang="it-IT" sz="1800" i="1" dirty="0">
                              <a:latin typeface="Cambria Math" panose="02040503050406030204" pitchFamily="18" charset="0"/>
                            </a:rPr>
                            <m:t>𝑇</m:t>
                          </m:r>
                        </m:sub>
                      </m:sSub>
                    </m:oMath>
                  </m:oMathPara>
                </a14:m>
                <a:endParaRPr lang="it-IT" sz="1800" dirty="0"/>
              </a:p>
            </p:txBody>
          </p:sp>
        </mc:Choice>
        <mc:Fallback xmlns="">
          <p:sp>
            <p:nvSpPr>
              <p:cNvPr id="35" name="TextBox 34">
                <a:extLst>
                  <a:ext uri="{FF2B5EF4-FFF2-40B4-BE49-F238E27FC236}">
                    <a16:creationId xmlns:a16="http://schemas.microsoft.com/office/drawing/2014/main" id="{B186CF2E-8394-4197-92C0-FC213146F147}"/>
                  </a:ext>
                </a:extLst>
              </p:cNvPr>
              <p:cNvSpPr txBox="1">
                <a:spLocks noRot="1" noChangeAspect="1" noMove="1" noResize="1" noEditPoints="1" noAdjustHandles="1" noChangeArrowheads="1" noChangeShapeType="1" noTextEdit="1"/>
              </p:cNvSpPr>
              <p:nvPr/>
            </p:nvSpPr>
            <p:spPr>
              <a:xfrm>
                <a:off x="7340780" y="2437391"/>
                <a:ext cx="445699" cy="276999"/>
              </a:xfrm>
              <a:prstGeom prst="rect">
                <a:avLst/>
              </a:prstGeom>
              <a:blipFill>
                <a:blip r:embed="rId16"/>
                <a:stretch>
                  <a:fillRect l="-10959" r="-2740" b="-17778"/>
                </a:stretch>
              </a:blipFill>
            </p:spPr>
            <p:txBody>
              <a:bodyPr/>
              <a:lstStyle/>
              <a:p>
                <a:r>
                  <a:rPr lang="it-IT">
                    <a:noFill/>
                  </a:rPr>
                  <a:t> </a:t>
                </a:r>
              </a:p>
            </p:txBody>
          </p:sp>
        </mc:Fallback>
      </mc:AlternateContent>
      <p:sp>
        <p:nvSpPr>
          <p:cNvPr id="37" name="Right Brace 36">
            <a:extLst>
              <a:ext uri="{FF2B5EF4-FFF2-40B4-BE49-F238E27FC236}">
                <a16:creationId xmlns:a16="http://schemas.microsoft.com/office/drawing/2014/main" id="{7673446F-69A7-407C-8CB4-298A196DE619}"/>
              </a:ext>
            </a:extLst>
          </p:cNvPr>
          <p:cNvSpPr/>
          <p:nvPr/>
        </p:nvSpPr>
        <p:spPr>
          <a:xfrm rot="5400000">
            <a:off x="3253232" y="1747852"/>
            <a:ext cx="372542" cy="3194977"/>
          </a:xfrm>
          <a:prstGeom prst="rightBrac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8" name="Right Brace 37">
            <a:extLst>
              <a:ext uri="{FF2B5EF4-FFF2-40B4-BE49-F238E27FC236}">
                <a16:creationId xmlns:a16="http://schemas.microsoft.com/office/drawing/2014/main" id="{EA0D7421-D814-4088-9CBB-A756C1B65D76}"/>
              </a:ext>
            </a:extLst>
          </p:cNvPr>
          <p:cNvSpPr/>
          <p:nvPr/>
        </p:nvSpPr>
        <p:spPr>
          <a:xfrm rot="5400000">
            <a:off x="938064" y="3049915"/>
            <a:ext cx="193368" cy="564801"/>
          </a:xfrm>
          <a:prstGeom prst="rightBrac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39" name="Right Brace 38">
            <a:extLst>
              <a:ext uri="{FF2B5EF4-FFF2-40B4-BE49-F238E27FC236}">
                <a16:creationId xmlns:a16="http://schemas.microsoft.com/office/drawing/2014/main" id="{4E9515F9-3996-4A75-8AB0-5BA5B39CD704}"/>
              </a:ext>
            </a:extLst>
          </p:cNvPr>
          <p:cNvSpPr/>
          <p:nvPr/>
        </p:nvSpPr>
        <p:spPr>
          <a:xfrm rot="5400000">
            <a:off x="7379821" y="3094580"/>
            <a:ext cx="211799" cy="559454"/>
          </a:xfrm>
          <a:prstGeom prst="rightBrac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0" name="Right Brace 39">
            <a:extLst>
              <a:ext uri="{FF2B5EF4-FFF2-40B4-BE49-F238E27FC236}">
                <a16:creationId xmlns:a16="http://schemas.microsoft.com/office/drawing/2014/main" id="{19FEE9CC-A908-466A-9964-ECCDDECC07AB}"/>
              </a:ext>
            </a:extLst>
          </p:cNvPr>
          <p:cNvSpPr/>
          <p:nvPr/>
        </p:nvSpPr>
        <p:spPr>
          <a:xfrm rot="5400000">
            <a:off x="5312773" y="3005561"/>
            <a:ext cx="193368" cy="564801"/>
          </a:xfrm>
          <a:prstGeom prst="rightBrac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sp>
        <p:nvSpPr>
          <p:cNvPr id="41" name="Right Brace 40">
            <a:extLst>
              <a:ext uri="{FF2B5EF4-FFF2-40B4-BE49-F238E27FC236}">
                <a16:creationId xmlns:a16="http://schemas.microsoft.com/office/drawing/2014/main" id="{E7936C00-093E-4A98-9341-82327EC5E522}"/>
              </a:ext>
            </a:extLst>
          </p:cNvPr>
          <p:cNvSpPr/>
          <p:nvPr/>
        </p:nvSpPr>
        <p:spPr>
          <a:xfrm rot="5400000">
            <a:off x="6379655" y="2945759"/>
            <a:ext cx="295981" cy="857096"/>
          </a:xfrm>
          <a:prstGeom prst="rightBrace">
            <a:avLst/>
          </a:prstGeom>
          <a:ln w="19050">
            <a:solidFill>
              <a:schemeClr val="accent4">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D93DDAF-532F-402E-8774-46E830D9FBB2}"/>
                  </a:ext>
                </a:extLst>
              </p:cNvPr>
              <p:cNvSpPr txBox="1"/>
              <p:nvPr/>
            </p:nvSpPr>
            <p:spPr>
              <a:xfrm>
                <a:off x="665599" y="3522298"/>
                <a:ext cx="772830" cy="3779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it-IT" sz="1800" b="1" i="1" smtClean="0">
                              <a:solidFill>
                                <a:srgbClr val="836967"/>
                              </a:solidFill>
                              <a:latin typeface="Cambria Math" panose="02040503050406030204" pitchFamily="18" charset="0"/>
                            </a:rPr>
                          </m:ctrlPr>
                        </m:accPr>
                        <m:e>
                          <m:r>
                            <a:rPr lang="it-IT" sz="1800" b="1" i="1" smtClean="0">
                              <a:latin typeface="Cambria Math" panose="02040503050406030204" pitchFamily="18" charset="0"/>
                            </a:rPr>
                            <m:t>𝑿</m:t>
                          </m:r>
                        </m:e>
                      </m:acc>
                    </m:oMath>
                  </m:oMathPara>
                </a14:m>
                <a:endParaRPr lang="it-IT" sz="1800" b="1" dirty="0"/>
              </a:p>
            </p:txBody>
          </p:sp>
        </mc:Choice>
        <mc:Fallback xmlns="">
          <p:sp>
            <p:nvSpPr>
              <p:cNvPr id="42" name="TextBox 41">
                <a:extLst>
                  <a:ext uri="{FF2B5EF4-FFF2-40B4-BE49-F238E27FC236}">
                    <a16:creationId xmlns:a16="http://schemas.microsoft.com/office/drawing/2014/main" id="{ED93DDAF-532F-402E-8774-46E830D9FBB2}"/>
                  </a:ext>
                </a:extLst>
              </p:cNvPr>
              <p:cNvSpPr txBox="1">
                <a:spLocks noRot="1" noChangeAspect="1" noMove="1" noResize="1" noEditPoints="1" noAdjustHandles="1" noChangeArrowheads="1" noChangeShapeType="1" noTextEdit="1"/>
              </p:cNvSpPr>
              <p:nvPr/>
            </p:nvSpPr>
            <p:spPr>
              <a:xfrm>
                <a:off x="665599" y="3522298"/>
                <a:ext cx="772830" cy="377989"/>
              </a:xfrm>
              <a:prstGeom prst="rect">
                <a:avLst/>
              </a:prstGeom>
              <a:blipFill>
                <a:blip r:embed="rId17"/>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67E83547-9334-4173-8756-A806DD1575BD}"/>
                  </a:ext>
                </a:extLst>
              </p:cNvPr>
              <p:cNvSpPr txBox="1"/>
              <p:nvPr/>
            </p:nvSpPr>
            <p:spPr>
              <a:xfrm>
                <a:off x="3053088" y="3568293"/>
                <a:ext cx="772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it-IT" sz="1800" b="1" i="1" smtClean="0">
                          <a:latin typeface="Cambria Math" panose="02040503050406030204" pitchFamily="18" charset="0"/>
                        </a:rPr>
                        <m:t>𝐴</m:t>
                      </m:r>
                    </m:oMath>
                  </m:oMathPara>
                </a14:m>
                <a:endParaRPr lang="it-IT" sz="1800" b="1" dirty="0"/>
              </a:p>
            </p:txBody>
          </p:sp>
        </mc:Choice>
        <mc:Fallback xmlns="">
          <p:sp>
            <p:nvSpPr>
              <p:cNvPr id="43" name="TextBox 42">
                <a:extLst>
                  <a:ext uri="{FF2B5EF4-FFF2-40B4-BE49-F238E27FC236}">
                    <a16:creationId xmlns:a16="http://schemas.microsoft.com/office/drawing/2014/main" id="{67E83547-9334-4173-8756-A806DD1575BD}"/>
                  </a:ext>
                </a:extLst>
              </p:cNvPr>
              <p:cNvSpPr txBox="1">
                <a:spLocks noRot="1" noChangeAspect="1" noMove="1" noResize="1" noEditPoints="1" noAdjustHandles="1" noChangeArrowheads="1" noChangeShapeType="1" noTextEdit="1"/>
              </p:cNvSpPr>
              <p:nvPr/>
            </p:nvSpPr>
            <p:spPr>
              <a:xfrm>
                <a:off x="3053088" y="3568293"/>
                <a:ext cx="772830" cy="369332"/>
              </a:xfrm>
              <a:prstGeom prst="rect">
                <a:avLst/>
              </a:prstGeom>
              <a:blipFill>
                <a:blip r:embed="rId18"/>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FC95272D-9291-4104-BC90-962EFEA6AB4E}"/>
                  </a:ext>
                </a:extLst>
              </p:cNvPr>
              <p:cNvSpPr txBox="1"/>
              <p:nvPr/>
            </p:nvSpPr>
            <p:spPr>
              <a:xfrm>
                <a:off x="5046344" y="3486258"/>
                <a:ext cx="772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𝑿</m:t>
                      </m:r>
                    </m:oMath>
                  </m:oMathPara>
                </a14:m>
                <a:endParaRPr lang="it-IT" sz="1800" b="1" dirty="0"/>
              </a:p>
            </p:txBody>
          </p:sp>
        </mc:Choice>
        <mc:Fallback xmlns="">
          <p:sp>
            <p:nvSpPr>
              <p:cNvPr id="44" name="TextBox 43">
                <a:extLst>
                  <a:ext uri="{FF2B5EF4-FFF2-40B4-BE49-F238E27FC236}">
                    <a16:creationId xmlns:a16="http://schemas.microsoft.com/office/drawing/2014/main" id="{FC95272D-9291-4104-BC90-962EFEA6AB4E}"/>
                  </a:ext>
                </a:extLst>
              </p:cNvPr>
              <p:cNvSpPr txBox="1">
                <a:spLocks noRot="1" noChangeAspect="1" noMove="1" noResize="1" noEditPoints="1" noAdjustHandles="1" noChangeArrowheads="1" noChangeShapeType="1" noTextEdit="1"/>
              </p:cNvSpPr>
              <p:nvPr/>
            </p:nvSpPr>
            <p:spPr>
              <a:xfrm>
                <a:off x="5046344" y="3486258"/>
                <a:ext cx="772830" cy="369332"/>
              </a:xfrm>
              <a:prstGeom prst="rect">
                <a:avLst/>
              </a:prstGeom>
              <a:blipFill>
                <a:blip r:embed="rId19"/>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A627AB6E-54B1-4C99-B697-2CFB1398D521}"/>
                  </a:ext>
                </a:extLst>
              </p:cNvPr>
              <p:cNvSpPr txBox="1"/>
              <p:nvPr/>
            </p:nvSpPr>
            <p:spPr>
              <a:xfrm>
                <a:off x="6083509" y="3486258"/>
                <a:ext cx="772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𝑩</m:t>
                      </m:r>
                    </m:oMath>
                  </m:oMathPara>
                </a14:m>
                <a:endParaRPr lang="it-IT" sz="1800" b="1" dirty="0"/>
              </a:p>
            </p:txBody>
          </p:sp>
        </mc:Choice>
        <mc:Fallback xmlns="">
          <p:sp>
            <p:nvSpPr>
              <p:cNvPr id="45" name="TextBox 44">
                <a:extLst>
                  <a:ext uri="{FF2B5EF4-FFF2-40B4-BE49-F238E27FC236}">
                    <a16:creationId xmlns:a16="http://schemas.microsoft.com/office/drawing/2014/main" id="{A627AB6E-54B1-4C99-B697-2CFB1398D521}"/>
                  </a:ext>
                </a:extLst>
              </p:cNvPr>
              <p:cNvSpPr txBox="1">
                <a:spLocks noRot="1" noChangeAspect="1" noMove="1" noResize="1" noEditPoints="1" noAdjustHandles="1" noChangeArrowheads="1" noChangeShapeType="1" noTextEdit="1"/>
              </p:cNvSpPr>
              <p:nvPr/>
            </p:nvSpPr>
            <p:spPr>
              <a:xfrm>
                <a:off x="6083509" y="3486258"/>
                <a:ext cx="772830" cy="369332"/>
              </a:xfrm>
              <a:prstGeom prst="rect">
                <a:avLst/>
              </a:prstGeom>
              <a:blipFill>
                <a:blip r:embed="rId20"/>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43C4960-1957-4FE2-8C16-C41D6C6D0A05}"/>
                  </a:ext>
                </a:extLst>
              </p:cNvPr>
              <p:cNvSpPr txBox="1"/>
              <p:nvPr/>
            </p:nvSpPr>
            <p:spPr>
              <a:xfrm>
                <a:off x="7075461" y="3469564"/>
                <a:ext cx="77283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𝒖</m:t>
                      </m:r>
                    </m:oMath>
                  </m:oMathPara>
                </a14:m>
                <a:endParaRPr lang="it-IT" sz="1800" b="1" dirty="0"/>
              </a:p>
            </p:txBody>
          </p:sp>
        </mc:Choice>
        <mc:Fallback xmlns="">
          <p:sp>
            <p:nvSpPr>
              <p:cNvPr id="46" name="TextBox 45">
                <a:extLst>
                  <a:ext uri="{FF2B5EF4-FFF2-40B4-BE49-F238E27FC236}">
                    <a16:creationId xmlns:a16="http://schemas.microsoft.com/office/drawing/2014/main" id="{543C4960-1957-4FE2-8C16-C41D6C6D0A05}"/>
                  </a:ext>
                </a:extLst>
              </p:cNvPr>
              <p:cNvSpPr txBox="1">
                <a:spLocks noRot="1" noChangeAspect="1" noMove="1" noResize="1" noEditPoints="1" noAdjustHandles="1" noChangeArrowheads="1" noChangeShapeType="1" noTextEdit="1"/>
              </p:cNvSpPr>
              <p:nvPr/>
            </p:nvSpPr>
            <p:spPr>
              <a:xfrm>
                <a:off x="7075461" y="3469564"/>
                <a:ext cx="772830" cy="369332"/>
              </a:xfrm>
              <a:prstGeom prst="rect">
                <a:avLst/>
              </a:prstGeom>
              <a:blipFill>
                <a:blip r:embed="rId21"/>
                <a:stretch>
                  <a:fillRect/>
                </a:stretch>
              </a:blipFill>
            </p:spPr>
            <p:txBody>
              <a:bodyPr/>
              <a:lstStyle/>
              <a:p>
                <a:r>
                  <a:rPr lang="it-IT">
                    <a:noFill/>
                  </a:rPr>
                  <a:t> </a:t>
                </a:r>
              </a:p>
            </p:txBody>
          </p:sp>
        </mc:Fallback>
      </mc:AlternateContent>
      <p:cxnSp>
        <p:nvCxnSpPr>
          <p:cNvPr id="48" name="Straight Arrow Connector 47">
            <a:extLst>
              <a:ext uri="{FF2B5EF4-FFF2-40B4-BE49-F238E27FC236}">
                <a16:creationId xmlns:a16="http://schemas.microsoft.com/office/drawing/2014/main" id="{6028872D-7D54-4EB9-A130-2011D8D38225}"/>
              </a:ext>
            </a:extLst>
          </p:cNvPr>
          <p:cNvCxnSpPr>
            <a:cxnSpLocks/>
          </p:cNvCxnSpPr>
          <p:nvPr/>
        </p:nvCxnSpPr>
        <p:spPr>
          <a:xfrm flipV="1">
            <a:off x="8122399" y="1771858"/>
            <a:ext cx="523563" cy="3944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9" name="Straight Arrow Connector 48">
            <a:extLst>
              <a:ext uri="{FF2B5EF4-FFF2-40B4-BE49-F238E27FC236}">
                <a16:creationId xmlns:a16="http://schemas.microsoft.com/office/drawing/2014/main" id="{DE3B7BD6-3183-4B6A-94FD-8898DB90FB01}"/>
              </a:ext>
            </a:extLst>
          </p:cNvPr>
          <p:cNvCxnSpPr>
            <a:cxnSpLocks/>
          </p:cNvCxnSpPr>
          <p:nvPr/>
        </p:nvCxnSpPr>
        <p:spPr>
          <a:xfrm>
            <a:off x="8060549" y="2731770"/>
            <a:ext cx="447349" cy="27482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1" name="TextBox 50">
            <a:extLst>
              <a:ext uri="{FF2B5EF4-FFF2-40B4-BE49-F238E27FC236}">
                <a16:creationId xmlns:a16="http://schemas.microsoft.com/office/drawing/2014/main" id="{3E54B5B4-D01A-4041-947A-7EA404844DCD}"/>
              </a:ext>
            </a:extLst>
          </p:cNvPr>
          <p:cNvSpPr txBox="1"/>
          <p:nvPr/>
        </p:nvSpPr>
        <p:spPr>
          <a:xfrm>
            <a:off x="4114800" y="2974156"/>
            <a:ext cx="914400" cy="914400"/>
          </a:xfrm>
          <a:prstGeom prst="rect">
            <a:avLst/>
          </a:prstGeom>
          <a:noFill/>
        </p:spPr>
        <p:txBody>
          <a:bodyPr wrap="square" rtlCol="0">
            <a:spAutoFit/>
          </a:bodyPr>
          <a:lstStyle/>
          <a:p>
            <a:endParaRPr lang="it-IT" dirty="0"/>
          </a:p>
        </p:txBody>
      </p:sp>
      <p:sp>
        <p:nvSpPr>
          <p:cNvPr id="52" name="TextBox 51">
            <a:extLst>
              <a:ext uri="{FF2B5EF4-FFF2-40B4-BE49-F238E27FC236}">
                <a16:creationId xmlns:a16="http://schemas.microsoft.com/office/drawing/2014/main" id="{6080A9CD-2CBC-4DC5-8821-FCB77BF22512}"/>
              </a:ext>
            </a:extLst>
          </p:cNvPr>
          <p:cNvSpPr txBox="1"/>
          <p:nvPr/>
        </p:nvSpPr>
        <p:spPr>
          <a:xfrm>
            <a:off x="8229973" y="1558509"/>
            <a:ext cx="1308579" cy="307777"/>
          </a:xfrm>
          <a:prstGeom prst="rect">
            <a:avLst/>
          </a:prstGeom>
          <a:noFill/>
        </p:spPr>
        <p:txBody>
          <a:bodyPr wrap="square" rtlCol="0">
            <a:spAutoFit/>
          </a:bodyPr>
          <a:lstStyle/>
          <a:p>
            <a:r>
              <a:rPr lang="it-IT" b="1" dirty="0">
                <a:latin typeface="Times New Roman" panose="02020603050405020304" pitchFamily="18" charset="0"/>
                <a:cs typeface="Times New Roman" panose="02020603050405020304" pitchFamily="18" charset="0"/>
              </a:rPr>
              <a:t>Elevator</a:t>
            </a:r>
          </a:p>
        </p:txBody>
      </p:sp>
      <p:sp>
        <p:nvSpPr>
          <p:cNvPr id="53" name="TextBox 52">
            <a:extLst>
              <a:ext uri="{FF2B5EF4-FFF2-40B4-BE49-F238E27FC236}">
                <a16:creationId xmlns:a16="http://schemas.microsoft.com/office/drawing/2014/main" id="{2582ED25-A4F9-4C46-B00B-913B8931553F}"/>
              </a:ext>
            </a:extLst>
          </p:cNvPr>
          <p:cNvSpPr txBox="1"/>
          <p:nvPr/>
        </p:nvSpPr>
        <p:spPr>
          <a:xfrm>
            <a:off x="8197248" y="2851292"/>
            <a:ext cx="1308579"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Thrust</a:t>
            </a:r>
            <a:endParaRPr lang="it-IT" b="1" dirty="0">
              <a:latin typeface="Times New Roman" panose="02020603050405020304" pitchFamily="18" charset="0"/>
              <a:cs typeface="Times New Roman" panose="02020603050405020304" pitchFamily="18" charset="0"/>
            </a:endParaRPr>
          </a:p>
        </p:txBody>
      </p:sp>
      <p:cxnSp>
        <p:nvCxnSpPr>
          <p:cNvPr id="54" name="Straight Arrow Connector 53">
            <a:extLst>
              <a:ext uri="{FF2B5EF4-FFF2-40B4-BE49-F238E27FC236}">
                <a16:creationId xmlns:a16="http://schemas.microsoft.com/office/drawing/2014/main" id="{68FA6B53-C816-4803-90B1-95690D3C2F1F}"/>
              </a:ext>
            </a:extLst>
          </p:cNvPr>
          <p:cNvCxnSpPr>
            <a:cxnSpLocks/>
          </p:cNvCxnSpPr>
          <p:nvPr/>
        </p:nvCxnSpPr>
        <p:spPr>
          <a:xfrm>
            <a:off x="2545153" y="3350053"/>
            <a:ext cx="8805" cy="637587"/>
          </a:xfrm>
          <a:prstGeom prst="straightConnector1">
            <a:avLst/>
          </a:prstGeom>
          <a:ln>
            <a:solidFill>
              <a:srgbClr val="00B050"/>
            </a:solidFill>
            <a:tailEnd type="triangle"/>
          </a:ln>
        </p:spPr>
        <p:style>
          <a:lnRef idx="2">
            <a:schemeClr val="accent1"/>
          </a:lnRef>
          <a:fillRef idx="0">
            <a:schemeClr val="accent1"/>
          </a:fillRef>
          <a:effectRef idx="1">
            <a:schemeClr val="accent1"/>
          </a:effectRef>
          <a:fontRef idx="minor">
            <a:schemeClr val="tx1"/>
          </a:fontRef>
        </p:style>
      </p:cxnSp>
      <p:sp>
        <p:nvSpPr>
          <p:cNvPr id="56" name="TextBox 55">
            <a:extLst>
              <a:ext uri="{FF2B5EF4-FFF2-40B4-BE49-F238E27FC236}">
                <a16:creationId xmlns:a16="http://schemas.microsoft.com/office/drawing/2014/main" id="{991637EB-DE1B-48AC-B937-CC70FF77990C}"/>
              </a:ext>
            </a:extLst>
          </p:cNvPr>
          <p:cNvSpPr txBox="1"/>
          <p:nvPr/>
        </p:nvSpPr>
        <p:spPr>
          <a:xfrm>
            <a:off x="1052014" y="3971944"/>
            <a:ext cx="3356318" cy="95410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Aerodynamic coefficients are constant as result of linearization around the equilibrium point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and they depend only the aircraft geometry  </a:t>
            </a:r>
            <a:endParaRPr lang="it-IT" dirty="0">
              <a:latin typeface="Times New Roman" panose="02020603050405020304" pitchFamily="18" charset="0"/>
              <a:cs typeface="Times New Roman" panose="02020603050405020304" pitchFamily="18" charset="0"/>
            </a:endParaRPr>
          </a:p>
        </p:txBody>
      </p:sp>
      <p:sp>
        <p:nvSpPr>
          <p:cNvPr id="57" name="TextBox 56">
            <a:extLst>
              <a:ext uri="{FF2B5EF4-FFF2-40B4-BE49-F238E27FC236}">
                <a16:creationId xmlns:a16="http://schemas.microsoft.com/office/drawing/2014/main" id="{582FDC4E-C490-4AC3-9C44-1CAAA5C7AD6C}"/>
              </a:ext>
            </a:extLst>
          </p:cNvPr>
          <p:cNvSpPr txBox="1"/>
          <p:nvPr/>
        </p:nvSpPr>
        <p:spPr>
          <a:xfrm>
            <a:off x="2410091" y="5516726"/>
            <a:ext cx="4427174" cy="307777"/>
          </a:xfrm>
          <a:prstGeom prst="rect">
            <a:avLst/>
          </a:prstGeom>
          <a:noFill/>
        </p:spPr>
        <p:txBody>
          <a:bodyPr wrap="square" rtlCol="0">
            <a:spAutoFit/>
          </a:bodyPr>
          <a:lstStyle/>
          <a:p>
            <a:r>
              <a:rPr lang="en-US" b="1" dirty="0">
                <a:latin typeface="Times New Roman" panose="02020603050405020304" pitchFamily="18" charset="0"/>
                <a:cs typeface="Times New Roman" panose="02020603050405020304" pitchFamily="18" charset="0"/>
              </a:rPr>
              <a:t>NEXT we will analysis this linear time invariant system</a:t>
            </a:r>
            <a:endParaRPr lang="it-IT" b="1" dirty="0">
              <a:latin typeface="Times New Roman" panose="02020603050405020304" pitchFamily="18" charset="0"/>
              <a:cs typeface="Times New Roman" panose="02020603050405020304" pitchFamily="18" charset="0"/>
            </a:endParaRPr>
          </a:p>
        </p:txBody>
      </p:sp>
      <p:sp>
        <p:nvSpPr>
          <p:cNvPr id="50" name="Google Shape;260;p27">
            <a:extLst>
              <a:ext uri="{FF2B5EF4-FFF2-40B4-BE49-F238E27FC236}">
                <a16:creationId xmlns:a16="http://schemas.microsoft.com/office/drawing/2014/main" id="{459AE035-9A84-41E4-A488-1A4398389402}"/>
              </a:ext>
            </a:extLst>
          </p:cNvPr>
          <p:cNvSpPr txBox="1"/>
          <p:nvPr/>
        </p:nvSpPr>
        <p:spPr>
          <a:xfrm>
            <a:off x="1219200" y="6072972"/>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longitudinal model of aircraft</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6024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0F0CD-3AF4-406D-A619-BA6CECA7F0ED}"/>
              </a:ext>
            </a:extLst>
          </p:cNvPr>
          <p:cNvSpPr>
            <a:spLocks noGrp="1"/>
          </p:cNvSpPr>
          <p:nvPr>
            <p:ph type="title"/>
          </p:nvPr>
        </p:nvSpPr>
        <p:spPr>
          <a:xfrm>
            <a:off x="211776" y="136032"/>
            <a:ext cx="7559675" cy="581025"/>
          </a:xfrm>
        </p:spPr>
        <p:txBody>
          <a:bodyPr/>
          <a:lstStyle/>
          <a:p>
            <a:r>
              <a:rPr lang="en-GB" sz="2400" dirty="0">
                <a:latin typeface="Times New Roman" panose="02020603050405020304" pitchFamily="18" charset="0"/>
                <a:cs typeface="Times New Roman" panose="02020603050405020304" pitchFamily="18" charset="0"/>
              </a:rPr>
              <a:t>Optimal Tracking scheme</a:t>
            </a:r>
            <a:endParaRPr lang="it-IT" dirty="0"/>
          </a:p>
        </p:txBody>
      </p:sp>
      <p:sp>
        <p:nvSpPr>
          <p:cNvPr id="4" name="Slide Number Placeholder 3">
            <a:extLst>
              <a:ext uri="{FF2B5EF4-FFF2-40B4-BE49-F238E27FC236}">
                <a16:creationId xmlns:a16="http://schemas.microsoft.com/office/drawing/2014/main" id="{7DCF4CF0-8BB6-441F-A957-10B2AF35D539}"/>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15</a:t>
            </a:fld>
            <a:endParaRPr/>
          </a:p>
        </p:txBody>
      </p:sp>
      <p:pic>
        <p:nvPicPr>
          <p:cNvPr id="6" name="Picture 5">
            <a:extLst>
              <a:ext uri="{FF2B5EF4-FFF2-40B4-BE49-F238E27FC236}">
                <a16:creationId xmlns:a16="http://schemas.microsoft.com/office/drawing/2014/main" id="{D9DF96F7-130F-40A1-84B9-E60E3516431A}"/>
              </a:ext>
            </a:extLst>
          </p:cNvPr>
          <p:cNvPicPr>
            <a:picLocks noChangeAspect="1"/>
          </p:cNvPicPr>
          <p:nvPr/>
        </p:nvPicPr>
        <p:blipFill rotWithShape="1">
          <a:blip r:embed="rId2"/>
          <a:srcRect l="-3968" t="-3800" r="3968" b="3800"/>
          <a:stretch/>
        </p:blipFill>
        <p:spPr>
          <a:xfrm>
            <a:off x="456546" y="541981"/>
            <a:ext cx="8720448" cy="4885139"/>
          </a:xfrm>
          <a:prstGeom prst="rect">
            <a:avLst/>
          </a:prstGeom>
        </p:spPr>
      </p:pic>
      <p:sp>
        <p:nvSpPr>
          <p:cNvPr id="7" name="Google Shape;260;p27">
            <a:extLst>
              <a:ext uri="{FF2B5EF4-FFF2-40B4-BE49-F238E27FC236}">
                <a16:creationId xmlns:a16="http://schemas.microsoft.com/office/drawing/2014/main" id="{BFB849A4-C4F9-49A2-B511-637436992D76}"/>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longitudinal model of aircraft</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pic>
        <p:nvPicPr>
          <p:cNvPr id="8" name="Picture 13" descr="Computer animation of an airliner in which the nose&#10; moves up and down in response to changing the elevator angle.">
            <a:extLst>
              <a:ext uri="{FF2B5EF4-FFF2-40B4-BE49-F238E27FC236}">
                <a16:creationId xmlns:a16="http://schemas.microsoft.com/office/drawing/2014/main" id="{52D6ED01-94CD-4BC0-9947-C9060B32D046}"/>
              </a:ext>
            </a:extLst>
          </p:cNvPr>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627722"/>
            <a:ext cx="1527143" cy="12288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9" name="TextBox 8">
            <a:extLst>
              <a:ext uri="{FF2B5EF4-FFF2-40B4-BE49-F238E27FC236}">
                <a16:creationId xmlns:a16="http://schemas.microsoft.com/office/drawing/2014/main" id="{5DC70C57-1E38-47B2-8D74-49A57F7450C4}"/>
              </a:ext>
            </a:extLst>
          </p:cNvPr>
          <p:cNvSpPr txBox="1"/>
          <p:nvPr/>
        </p:nvSpPr>
        <p:spPr>
          <a:xfrm>
            <a:off x="2182003" y="609095"/>
            <a:ext cx="5589448"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Typical Stable open loop Response of Civil Aircrafts</a:t>
            </a:r>
            <a:endParaRPr lang="it-IT" sz="1800" b="1" dirty="0">
              <a:latin typeface="Times New Roman" panose="02020603050405020304" pitchFamily="18" charset="0"/>
              <a:cs typeface="Times New Roman" panose="02020603050405020304" pitchFamily="18" charset="0"/>
            </a:endParaRPr>
          </a:p>
        </p:txBody>
      </p:sp>
      <p:pic>
        <p:nvPicPr>
          <p:cNvPr id="14" name="Picture 13">
            <a:extLst>
              <a:ext uri="{FF2B5EF4-FFF2-40B4-BE49-F238E27FC236}">
                <a16:creationId xmlns:a16="http://schemas.microsoft.com/office/drawing/2014/main" id="{F5C3E5AE-E6E6-40D8-9431-C94FA82BD354}"/>
              </a:ext>
            </a:extLst>
          </p:cNvPr>
          <p:cNvPicPr>
            <a:picLocks noChangeAspect="1"/>
          </p:cNvPicPr>
          <p:nvPr/>
        </p:nvPicPr>
        <p:blipFill>
          <a:blip r:embed="rId4"/>
          <a:stretch>
            <a:fillRect/>
          </a:stretch>
        </p:blipFill>
        <p:spPr>
          <a:xfrm>
            <a:off x="3318905" y="5353999"/>
            <a:ext cx="3234295" cy="725700"/>
          </a:xfrm>
          <a:prstGeom prst="rect">
            <a:avLst/>
          </a:prstGeom>
        </p:spPr>
      </p:pic>
    </p:spTree>
    <p:extLst>
      <p:ext uri="{BB962C8B-B14F-4D97-AF65-F5344CB8AC3E}">
        <p14:creationId xmlns:p14="http://schemas.microsoft.com/office/powerpoint/2010/main" val="411941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80D992-2EBE-450D-A1E6-02C43B82BBF6}"/>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16</a:t>
            </a:fld>
            <a:endParaRPr/>
          </a:p>
        </p:txBody>
      </p:sp>
      <p:sp>
        <p:nvSpPr>
          <p:cNvPr id="5" name="Title 1">
            <a:extLst>
              <a:ext uri="{FF2B5EF4-FFF2-40B4-BE49-F238E27FC236}">
                <a16:creationId xmlns:a16="http://schemas.microsoft.com/office/drawing/2014/main" id="{B2EC4D86-2F72-4183-8A20-5B214A8B5CB9}"/>
              </a:ext>
            </a:extLst>
          </p:cNvPr>
          <p:cNvSpPr txBox="1">
            <a:spLocks/>
          </p:cNvSpPr>
          <p:nvPr/>
        </p:nvSpPr>
        <p:spPr>
          <a:xfrm>
            <a:off x="211776" y="136032"/>
            <a:ext cx="7559675" cy="581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9pPr>
          </a:lstStyle>
          <a:p>
            <a:r>
              <a:rPr lang="en-GB" dirty="0">
                <a:latin typeface="Times New Roman" panose="02020603050405020304" pitchFamily="18" charset="0"/>
                <a:cs typeface="Times New Roman" panose="02020603050405020304" pitchFamily="18" charset="0"/>
              </a:rPr>
              <a:t>Optimal Tracking scheme</a:t>
            </a:r>
            <a:endParaRPr lang="it-IT" dirty="0"/>
          </a:p>
        </p:txBody>
      </p:sp>
      <p:sp>
        <p:nvSpPr>
          <p:cNvPr id="35" name="TextBox 34">
            <a:extLst>
              <a:ext uri="{FF2B5EF4-FFF2-40B4-BE49-F238E27FC236}">
                <a16:creationId xmlns:a16="http://schemas.microsoft.com/office/drawing/2014/main" id="{D7F398F7-D57B-4D38-B868-0E1BFD4AFE10}"/>
              </a:ext>
            </a:extLst>
          </p:cNvPr>
          <p:cNvSpPr txBox="1"/>
          <p:nvPr/>
        </p:nvSpPr>
        <p:spPr>
          <a:xfrm>
            <a:off x="2109647" y="717057"/>
            <a:ext cx="5589448"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Assumptions and Model  </a:t>
            </a:r>
            <a:endParaRPr lang="it-IT" sz="1800" b="1" dirty="0">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8D85F2DC-E11B-4BF4-900B-9E639BBBFE35}"/>
              </a:ext>
            </a:extLst>
          </p:cNvPr>
          <p:cNvSpPr txBox="1"/>
          <p:nvPr/>
        </p:nvSpPr>
        <p:spPr>
          <a:xfrm>
            <a:off x="-820543" y="1249363"/>
            <a:ext cx="5589448"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We write our linear model here</a:t>
            </a:r>
            <a:endParaRPr lang="it-IT" sz="1800" b="1" dirty="0">
              <a:latin typeface="Times New Roman" panose="02020603050405020304" pitchFamily="18" charset="0"/>
              <a:cs typeface="Times New Roman" panose="02020603050405020304" pitchFamily="18" charset="0"/>
            </a:endParaRPr>
          </a:p>
        </p:txBody>
      </p:sp>
      <p:sp>
        <p:nvSpPr>
          <p:cNvPr id="43" name="Google Shape;260;p27">
            <a:extLst>
              <a:ext uri="{FF2B5EF4-FFF2-40B4-BE49-F238E27FC236}">
                <a16:creationId xmlns:a16="http://schemas.microsoft.com/office/drawing/2014/main" id="{5846F1BF-5542-4308-AB07-A2789F13953E}"/>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longitudinal model of aircraft</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482D97EE-D728-4709-B711-92A6B2E04130}"/>
                  </a:ext>
                </a:extLst>
              </p:cNvPr>
              <p:cNvGraphicFramePr>
                <a:graphicFrameLocks noGrp="1"/>
              </p:cNvGraphicFramePr>
              <p:nvPr>
                <p:extLst>
                  <p:ext uri="{D42A27DB-BD31-4B8C-83A1-F6EECF244321}">
                    <p14:modId xmlns:p14="http://schemas.microsoft.com/office/powerpoint/2010/main" val="3052475821"/>
                  </p:ext>
                </p:extLst>
              </p:nvPr>
            </p:nvGraphicFramePr>
            <p:xfrm>
              <a:off x="4458464" y="3593523"/>
              <a:ext cx="3999736" cy="2029533"/>
            </p:xfrm>
            <a:graphic>
              <a:graphicData uri="http://schemas.openxmlformats.org/drawingml/2006/table">
                <a:tbl>
                  <a:tblPr firstRow="1" firstCol="1" bandRow="1">
                    <a:tableStyleId>{CE6C4968-4ADF-4CD6-9124-7E81E9B29D8B}</a:tableStyleId>
                  </a:tblPr>
                  <a:tblGrid>
                    <a:gridCol w="1999868">
                      <a:extLst>
                        <a:ext uri="{9D8B030D-6E8A-4147-A177-3AD203B41FA5}">
                          <a16:colId xmlns:a16="http://schemas.microsoft.com/office/drawing/2014/main" val="788255534"/>
                        </a:ext>
                      </a:extLst>
                    </a:gridCol>
                    <a:gridCol w="1999868">
                      <a:extLst>
                        <a:ext uri="{9D8B030D-6E8A-4147-A177-3AD203B41FA5}">
                          <a16:colId xmlns:a16="http://schemas.microsoft.com/office/drawing/2014/main" val="2305232230"/>
                        </a:ext>
                      </a:extLst>
                    </a:gridCol>
                  </a:tblGrid>
                  <a:tr h="381312">
                    <a:tc>
                      <a:txBody>
                        <a:bodyPr/>
                        <a:lstStyle/>
                        <a:p>
                          <a:pPr marL="0" marR="0" algn="ctr">
                            <a:spcBef>
                              <a:spcPts val="0"/>
                            </a:spcBef>
                            <a:spcAft>
                              <a:spcPts val="1000"/>
                            </a:spcAft>
                          </a:pPr>
                          <a:r>
                            <a:rPr lang="en-US" sz="1200" b="1" dirty="0">
                              <a:effectLst/>
                            </a:rPr>
                            <a:t>State Variable</a:t>
                          </a:r>
                          <a:endParaRPr lang="it-IT" sz="1200" b="1"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200" b="1" dirty="0">
                              <a:effectLst/>
                            </a:rPr>
                            <a:t>Trimming Value</a:t>
                          </a:r>
                          <a:endParaRPr lang="it-IT"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801811147"/>
                      </a:ext>
                    </a:extLst>
                  </a:tr>
                  <a:tr h="438509">
                    <a:tc>
                      <a:txBody>
                        <a:bodyPr/>
                        <a:lstStyle/>
                        <a:p>
                          <a:pPr marL="0" marR="0" algn="ctr">
                            <a:spcBef>
                              <a:spcPts val="0"/>
                            </a:spcBef>
                            <a:spcAft>
                              <a:spcPts val="1000"/>
                            </a:spcAft>
                          </a:pPr>
                          <a:r>
                            <a:rPr lang="en-US" sz="1000" dirty="0">
                              <a:effectLst/>
                            </a:rPr>
                            <a:t>Pitch Angle </a:t>
                          </a:r>
                          <a14:m>
                            <m:oMath xmlns:m="http://schemas.openxmlformats.org/officeDocument/2006/math">
                              <m:r>
                                <m:rPr>
                                  <m:sty m:val="p"/>
                                </m:rPr>
                                <a:rPr lang="en-US" sz="1150">
                                  <a:effectLst/>
                                  <a:latin typeface="Cambria Math" panose="02040503050406030204" pitchFamily="18" charset="0"/>
                                </a:rPr>
                                <m:t>θ</m:t>
                              </m:r>
                            </m:oMath>
                          </a14:m>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dirty="0">
                              <a:effectLst/>
                            </a:rPr>
                            <a:t>0.046492 deg</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3305357"/>
                      </a:ext>
                    </a:extLst>
                  </a:tr>
                  <a:tr h="438509">
                    <a:tc>
                      <a:txBody>
                        <a:bodyPr/>
                        <a:lstStyle/>
                        <a:p>
                          <a:pPr marL="0" marR="0" algn="ctr">
                            <a:spcBef>
                              <a:spcPts val="0"/>
                            </a:spcBef>
                            <a:spcAft>
                              <a:spcPts val="1000"/>
                            </a:spcAft>
                          </a:pPr>
                          <a:r>
                            <a:rPr lang="en-US" sz="1000" dirty="0">
                              <a:effectLst/>
                            </a:rPr>
                            <a:t>Angle of Attack </a:t>
                          </a:r>
                          <a14:m>
                            <m:oMath xmlns:m="http://schemas.openxmlformats.org/officeDocument/2006/math">
                              <m:r>
                                <m:rPr>
                                  <m:sty m:val="p"/>
                                </m:rPr>
                                <a:rPr lang="en-US" sz="1150">
                                  <a:effectLst/>
                                  <a:latin typeface="Cambria Math" panose="02040503050406030204" pitchFamily="18" charset="0"/>
                                </a:rPr>
                                <m:t>α</m:t>
                              </m:r>
                            </m:oMath>
                          </a14:m>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dirty="0">
                              <a:effectLst/>
                            </a:rPr>
                            <a:t>0.046492 deg</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293540987"/>
                      </a:ext>
                    </a:extLst>
                  </a:tr>
                  <a:tr h="389891">
                    <a:tc>
                      <a:txBody>
                        <a:bodyPr/>
                        <a:lstStyle/>
                        <a:p>
                          <a:pPr marL="0" marR="0" algn="ctr">
                            <a:spcBef>
                              <a:spcPts val="0"/>
                            </a:spcBef>
                            <a:spcAft>
                              <a:spcPts val="1000"/>
                            </a:spcAft>
                          </a:pPr>
                          <a:r>
                            <a:rPr lang="en-US" sz="1000">
                              <a:effectLst/>
                            </a:rPr>
                            <a:t>Pitch Rate q</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dirty="0">
                              <a:effectLst/>
                            </a:rPr>
                            <a:t>0 m/</a:t>
                          </a:r>
                          <a14:m>
                            <m:oMath xmlns:m="http://schemas.openxmlformats.org/officeDocument/2006/math">
                              <m:sSup>
                                <m:sSupPr>
                                  <m:ctrlPr>
                                    <a:rPr lang="it-IT" sz="1000" i="1">
                                      <a:effectLst/>
                                      <a:latin typeface="Cambria Math" panose="02040503050406030204" pitchFamily="18" charset="0"/>
                                    </a:rPr>
                                  </m:ctrlPr>
                                </m:sSupPr>
                                <m:e>
                                  <m:r>
                                    <a:rPr lang="en-US" sz="1000">
                                      <a:effectLst/>
                                      <a:latin typeface="Cambria Math" panose="02040503050406030204" pitchFamily="18" charset="0"/>
                                    </a:rPr>
                                    <m:t>𝑠</m:t>
                                  </m:r>
                                </m:e>
                                <m:sup/>
                              </m:sSup>
                            </m:oMath>
                          </a14:m>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048836397"/>
                      </a:ext>
                    </a:extLst>
                  </a:tr>
                  <a:tr h="381312">
                    <a:tc>
                      <a:txBody>
                        <a:bodyPr/>
                        <a:lstStyle/>
                        <a:p>
                          <a:pPr marL="0" marR="0" algn="ctr">
                            <a:spcBef>
                              <a:spcPts val="0"/>
                            </a:spcBef>
                            <a:spcAft>
                              <a:spcPts val="1000"/>
                            </a:spcAft>
                          </a:pPr>
                          <a:r>
                            <a:rPr lang="en-US" sz="1000">
                              <a:effectLst/>
                            </a:rPr>
                            <a:t>Longitudinal Speed V</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dirty="0">
                              <a:effectLst/>
                            </a:rPr>
                            <a:t>600 m/s</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24446198"/>
                      </a:ext>
                    </a:extLst>
                  </a:tr>
                </a:tbl>
              </a:graphicData>
            </a:graphic>
          </p:graphicFrame>
        </mc:Choice>
        <mc:Fallback xmlns="">
          <p:graphicFrame>
            <p:nvGraphicFramePr>
              <p:cNvPr id="2" name="Table 1">
                <a:extLst>
                  <a:ext uri="{FF2B5EF4-FFF2-40B4-BE49-F238E27FC236}">
                    <a16:creationId xmlns:a16="http://schemas.microsoft.com/office/drawing/2014/main" id="{482D97EE-D728-4709-B711-92A6B2E04130}"/>
                  </a:ext>
                </a:extLst>
              </p:cNvPr>
              <p:cNvGraphicFramePr>
                <a:graphicFrameLocks noGrp="1"/>
              </p:cNvGraphicFramePr>
              <p:nvPr>
                <p:extLst>
                  <p:ext uri="{D42A27DB-BD31-4B8C-83A1-F6EECF244321}">
                    <p14:modId xmlns:p14="http://schemas.microsoft.com/office/powerpoint/2010/main" val="3052475821"/>
                  </p:ext>
                </p:extLst>
              </p:nvPr>
            </p:nvGraphicFramePr>
            <p:xfrm>
              <a:off x="4458464" y="3593523"/>
              <a:ext cx="3999736" cy="2029533"/>
            </p:xfrm>
            <a:graphic>
              <a:graphicData uri="http://schemas.openxmlformats.org/drawingml/2006/table">
                <a:tbl>
                  <a:tblPr firstRow="1" firstCol="1" bandRow="1">
                    <a:tableStyleId>{CE6C4968-4ADF-4CD6-9124-7E81E9B29D8B}</a:tableStyleId>
                  </a:tblPr>
                  <a:tblGrid>
                    <a:gridCol w="1999868">
                      <a:extLst>
                        <a:ext uri="{9D8B030D-6E8A-4147-A177-3AD203B41FA5}">
                          <a16:colId xmlns:a16="http://schemas.microsoft.com/office/drawing/2014/main" val="788255534"/>
                        </a:ext>
                      </a:extLst>
                    </a:gridCol>
                    <a:gridCol w="1999868">
                      <a:extLst>
                        <a:ext uri="{9D8B030D-6E8A-4147-A177-3AD203B41FA5}">
                          <a16:colId xmlns:a16="http://schemas.microsoft.com/office/drawing/2014/main" val="2305232230"/>
                        </a:ext>
                      </a:extLst>
                    </a:gridCol>
                  </a:tblGrid>
                  <a:tr h="381312">
                    <a:tc>
                      <a:txBody>
                        <a:bodyPr/>
                        <a:lstStyle/>
                        <a:p>
                          <a:pPr marL="0" marR="0" algn="ctr">
                            <a:spcBef>
                              <a:spcPts val="0"/>
                            </a:spcBef>
                            <a:spcAft>
                              <a:spcPts val="1000"/>
                            </a:spcAft>
                          </a:pPr>
                          <a:r>
                            <a:rPr lang="en-US" sz="1200" b="1" dirty="0">
                              <a:effectLst/>
                            </a:rPr>
                            <a:t>State Variable</a:t>
                          </a:r>
                          <a:endParaRPr lang="it-IT" sz="1200" b="1"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200" b="1" dirty="0">
                              <a:effectLst/>
                            </a:rPr>
                            <a:t>Trimming Value</a:t>
                          </a:r>
                          <a:endParaRPr lang="it-IT" sz="12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801811147"/>
                      </a:ext>
                    </a:extLst>
                  </a:tr>
                  <a:tr h="438509">
                    <a:tc>
                      <a:txBody>
                        <a:bodyPr/>
                        <a:lstStyle/>
                        <a:p>
                          <a:endParaRPr lang="it-IT"/>
                        </a:p>
                      </a:txBody>
                      <a:tcPr marL="68580" marR="68580" marT="0" marB="0" anchor="ctr">
                        <a:blipFill>
                          <a:blip r:embed="rId2"/>
                          <a:stretch>
                            <a:fillRect l="-304" t="-88889" r="-100304" b="-279167"/>
                          </a:stretch>
                        </a:blipFill>
                      </a:tcPr>
                    </a:tc>
                    <a:tc>
                      <a:txBody>
                        <a:bodyPr/>
                        <a:lstStyle/>
                        <a:p>
                          <a:pPr marL="0" marR="0" algn="ctr">
                            <a:spcBef>
                              <a:spcPts val="0"/>
                            </a:spcBef>
                            <a:spcAft>
                              <a:spcPts val="1000"/>
                            </a:spcAft>
                          </a:pPr>
                          <a:r>
                            <a:rPr lang="en-US" sz="1000" dirty="0">
                              <a:effectLst/>
                            </a:rPr>
                            <a:t>0.046492 deg</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3305357"/>
                      </a:ext>
                    </a:extLst>
                  </a:tr>
                  <a:tr h="438509">
                    <a:tc>
                      <a:txBody>
                        <a:bodyPr/>
                        <a:lstStyle/>
                        <a:p>
                          <a:endParaRPr lang="it-IT"/>
                        </a:p>
                      </a:txBody>
                      <a:tcPr marL="68580" marR="68580" marT="0" marB="0" anchor="ctr">
                        <a:blipFill>
                          <a:blip r:embed="rId2"/>
                          <a:stretch>
                            <a:fillRect l="-304" t="-188889" r="-100304" b="-179167"/>
                          </a:stretch>
                        </a:blipFill>
                      </a:tcPr>
                    </a:tc>
                    <a:tc>
                      <a:txBody>
                        <a:bodyPr/>
                        <a:lstStyle/>
                        <a:p>
                          <a:pPr marL="0" marR="0" algn="ctr">
                            <a:spcBef>
                              <a:spcPts val="0"/>
                            </a:spcBef>
                            <a:spcAft>
                              <a:spcPts val="1000"/>
                            </a:spcAft>
                          </a:pPr>
                          <a:r>
                            <a:rPr lang="en-US" sz="1000" dirty="0">
                              <a:effectLst/>
                            </a:rPr>
                            <a:t>0.046492 deg</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293540987"/>
                      </a:ext>
                    </a:extLst>
                  </a:tr>
                  <a:tr h="389891">
                    <a:tc>
                      <a:txBody>
                        <a:bodyPr/>
                        <a:lstStyle/>
                        <a:p>
                          <a:pPr marL="0" marR="0" algn="ctr">
                            <a:spcBef>
                              <a:spcPts val="0"/>
                            </a:spcBef>
                            <a:spcAft>
                              <a:spcPts val="1000"/>
                            </a:spcAft>
                          </a:pPr>
                          <a:r>
                            <a:rPr lang="en-US" sz="1000">
                              <a:effectLst/>
                            </a:rPr>
                            <a:t>Pitch Rate q</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endParaRPr lang="it-IT"/>
                        </a:p>
                      </a:txBody>
                      <a:tcPr marL="68580" marR="68580" marT="0" marB="0" anchor="ctr">
                        <a:blipFill>
                          <a:blip r:embed="rId2"/>
                          <a:stretch>
                            <a:fillRect l="-100610" t="-325000" r="-610" b="-101563"/>
                          </a:stretch>
                        </a:blipFill>
                      </a:tcPr>
                    </a:tc>
                    <a:extLst>
                      <a:ext uri="{0D108BD9-81ED-4DB2-BD59-A6C34878D82A}">
                        <a16:rowId xmlns:a16="http://schemas.microsoft.com/office/drawing/2014/main" val="2048836397"/>
                      </a:ext>
                    </a:extLst>
                  </a:tr>
                  <a:tr h="381312">
                    <a:tc>
                      <a:txBody>
                        <a:bodyPr/>
                        <a:lstStyle/>
                        <a:p>
                          <a:pPr marL="0" marR="0" algn="ctr">
                            <a:spcBef>
                              <a:spcPts val="0"/>
                            </a:spcBef>
                            <a:spcAft>
                              <a:spcPts val="1000"/>
                            </a:spcAft>
                          </a:pPr>
                          <a:r>
                            <a:rPr lang="en-US" sz="1000">
                              <a:effectLst/>
                            </a:rPr>
                            <a:t>Longitudinal Speed V</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dirty="0">
                              <a:effectLst/>
                            </a:rPr>
                            <a:t>600 m/s</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24446198"/>
                      </a:ext>
                    </a:extLst>
                  </a:tr>
                </a:tbl>
              </a:graphicData>
            </a:graphic>
          </p:graphicFrame>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52488E1-BD5C-4FD6-A813-69FB9BC91B5F}"/>
                  </a:ext>
                </a:extLst>
              </p:cNvPr>
              <p:cNvSpPr txBox="1"/>
              <p:nvPr/>
            </p:nvSpPr>
            <p:spPr>
              <a:xfrm>
                <a:off x="1571134" y="1867648"/>
                <a:ext cx="6887066" cy="1590051"/>
              </a:xfrm>
              <a:prstGeom prst="rect">
                <a:avLst/>
              </a:prstGeom>
              <a:noFill/>
            </p:spPr>
            <p:txBody>
              <a:bodyPr wrap="square">
                <a:spAutoFit/>
              </a:bodyPr>
              <a:lstStyle/>
              <a:p>
                <a:pPr marL="0" marR="0" algn="ctr">
                  <a:spcBef>
                    <a:spcPts val="0"/>
                  </a:spcBef>
                  <a:spcAft>
                    <a:spcPts val="1000"/>
                  </a:spcAft>
                </a:pPr>
                <a14:m>
                  <m:oMath xmlns:m="http://schemas.openxmlformats.org/officeDocument/2006/math">
                    <m:d>
                      <m:dPr>
                        <m:begChr m:val="["/>
                        <m:endChr m:val="]"/>
                        <m:ctrlPr>
                          <a:rPr lang="it-IT" sz="1400" i="1" smtClean="0">
                            <a:effectLst/>
                            <a:latin typeface="Cambria Math" panose="02040503050406030204" pitchFamily="18" charset="0"/>
                            <a:ea typeface="Times New Roman" panose="02020603050405020304" pitchFamily="18" charset="0"/>
                          </a:rPr>
                        </m:ctrlPr>
                      </m:dPr>
                      <m:e>
                        <m:m>
                          <m:mPr>
                            <m:mcs>
                              <m:mc>
                                <m:mcPr>
                                  <m:count m:val="1"/>
                                  <m:mcJc m:val="center"/>
                                </m:mcPr>
                              </m:mc>
                            </m:mcs>
                            <m:ctrlPr>
                              <a:rPr lang="it-IT" sz="1400" i="1">
                                <a:effectLst/>
                                <a:latin typeface="Cambria Math" panose="02040503050406030204" pitchFamily="18" charset="0"/>
                                <a:ea typeface="Times New Roman" panose="02020603050405020304" pitchFamily="18" charset="0"/>
                              </a:rPr>
                            </m:ctrlPr>
                          </m:mPr>
                          <m:mr>
                            <m:e>
                              <m:acc>
                                <m:accPr>
                                  <m:chr m:val="̇"/>
                                  <m:ctrlPr>
                                    <a:rPr lang="it-IT" sz="1400" i="1">
                                      <a:effectLst/>
                                      <a:latin typeface="Cambria Math" panose="02040503050406030204" pitchFamily="18" charset="0"/>
                                      <a:ea typeface="Times New Roman" panose="02020603050405020304" pitchFamily="18" charset="0"/>
                                    </a:rPr>
                                  </m:ctrlPr>
                                </m:accPr>
                                <m:e>
                                  <m:r>
                                    <a:rPr lang="en-US" sz="1400" i="1">
                                      <a:effectLst/>
                                      <a:latin typeface="Cambria Math" panose="02040503050406030204" pitchFamily="18" charset="0"/>
                                      <a:ea typeface="Times New Roman" panose="02020603050405020304" pitchFamily="18" charset="0"/>
                                    </a:rPr>
                                    <m:t>𝜃</m:t>
                                  </m:r>
                                </m:e>
                              </m:acc>
                            </m:e>
                          </m:mr>
                          <m:mr>
                            <m:e>
                              <m:acc>
                                <m:accPr>
                                  <m:chr m:val="̇"/>
                                  <m:ctrlPr>
                                    <a:rPr lang="it-IT" sz="1400" i="1">
                                      <a:effectLst/>
                                      <a:latin typeface="Cambria Math" panose="02040503050406030204" pitchFamily="18" charset="0"/>
                                      <a:ea typeface="Times New Roman" panose="02020603050405020304" pitchFamily="18" charset="0"/>
                                    </a:rPr>
                                  </m:ctrlPr>
                                </m:accPr>
                                <m:e>
                                  <m:r>
                                    <a:rPr lang="en-US" sz="1400" i="1">
                                      <a:effectLst/>
                                      <a:latin typeface="Cambria Math" panose="02040503050406030204" pitchFamily="18" charset="0"/>
                                      <a:ea typeface="Times New Roman" panose="02020603050405020304" pitchFamily="18" charset="0"/>
                                    </a:rPr>
                                    <m:t>𝛼</m:t>
                                  </m:r>
                                </m:e>
                              </m:acc>
                            </m:e>
                          </m:mr>
                          <m:mr>
                            <m:e>
                              <m:acc>
                                <m:accPr>
                                  <m:chr m:val="̇"/>
                                  <m:ctrlPr>
                                    <a:rPr lang="it-IT" sz="1400" i="1">
                                      <a:effectLst/>
                                      <a:latin typeface="Cambria Math" panose="02040503050406030204" pitchFamily="18" charset="0"/>
                                      <a:ea typeface="Times New Roman" panose="02020603050405020304" pitchFamily="18" charset="0"/>
                                    </a:rPr>
                                  </m:ctrlPr>
                                </m:accPr>
                                <m:e>
                                  <m:r>
                                    <a:rPr lang="en-US" sz="1400" i="1">
                                      <a:effectLst/>
                                      <a:latin typeface="Cambria Math" panose="02040503050406030204" pitchFamily="18" charset="0"/>
                                      <a:ea typeface="Times New Roman" panose="02020603050405020304" pitchFamily="18" charset="0"/>
                                    </a:rPr>
                                    <m:t>𝑞</m:t>
                                  </m:r>
                                </m:e>
                              </m:acc>
                            </m:e>
                          </m:mr>
                        </m:m>
                      </m:e>
                    </m:d>
                    <m:r>
                      <a:rPr lang="en-US" sz="1400" i="1">
                        <a:effectLst/>
                        <a:latin typeface="Cambria Math" panose="02040503050406030204" pitchFamily="18" charset="0"/>
                        <a:ea typeface="Times New Roman" panose="02020603050405020304" pitchFamily="18" charset="0"/>
                      </a:rPr>
                      <m:t>=</m:t>
                    </m:r>
                    <m:d>
                      <m:dPr>
                        <m:begChr m:val="["/>
                        <m:endChr m:val="]"/>
                        <m:ctrlPr>
                          <a:rPr lang="it-IT" sz="1400" i="1">
                            <a:effectLst/>
                            <a:latin typeface="Cambria Math" panose="02040503050406030204" pitchFamily="18" charset="0"/>
                            <a:ea typeface="Times New Roman" panose="02020603050405020304" pitchFamily="18" charset="0"/>
                          </a:rPr>
                        </m:ctrlPr>
                      </m:dPr>
                      <m:e>
                        <m:m>
                          <m:mPr>
                            <m:mcs>
                              <m:mc>
                                <m:mcPr>
                                  <m:count m:val="3"/>
                                  <m:mcJc m:val="center"/>
                                </m:mcPr>
                              </m:mc>
                            </m:mcs>
                            <m:ctrlPr>
                              <a:rPr lang="it-IT" sz="1400" i="1">
                                <a:effectLst/>
                                <a:latin typeface="Cambria Math" panose="02040503050406030204" pitchFamily="18" charset="0"/>
                                <a:ea typeface="Times New Roman" panose="02020603050405020304" pitchFamily="18" charset="0"/>
                              </a:rPr>
                            </m:ctrlPr>
                          </m:mPr>
                          <m:mr>
                            <m:e>
                              <m:r>
                                <a:rPr lang="en-US" sz="1400" i="1">
                                  <a:effectLst/>
                                  <a:latin typeface="Cambria Math" panose="02040503050406030204" pitchFamily="18" charset="0"/>
                                  <a:ea typeface="Times New Roman" panose="02020603050405020304" pitchFamily="18" charset="0"/>
                                </a:rPr>
                                <m:t>0</m:t>
                              </m:r>
                            </m:e>
                            <m:e>
                              <m:r>
                                <a:rPr lang="en-US" sz="1400" i="1">
                                  <a:effectLst/>
                                  <a:latin typeface="Cambria Math" panose="02040503050406030204" pitchFamily="18" charset="0"/>
                                  <a:ea typeface="Times New Roman" panose="02020603050405020304" pitchFamily="18" charset="0"/>
                                </a:rPr>
                                <m:t>0</m:t>
                              </m:r>
                            </m:e>
                            <m:e>
                              <m:r>
                                <a:rPr lang="en-US" sz="1400" i="1">
                                  <a:effectLst/>
                                  <a:latin typeface="Cambria Math" panose="02040503050406030204" pitchFamily="18" charset="0"/>
                                  <a:ea typeface="Times New Roman" panose="02020603050405020304" pitchFamily="18" charset="0"/>
                                </a:rPr>
                                <m:t>1</m:t>
                              </m:r>
                            </m:e>
                          </m:mr>
                          <m:mr>
                            <m:e>
                              <m:r>
                                <a:rPr lang="en-US" sz="1400" i="1">
                                  <a:effectLst/>
                                  <a:latin typeface="Cambria Math" panose="02040503050406030204" pitchFamily="18" charset="0"/>
                                  <a:ea typeface="Times New Roman" panose="02020603050405020304" pitchFamily="18" charset="0"/>
                                </a:rPr>
                                <m:t>−</m:t>
                              </m:r>
                              <m:r>
                                <a:rPr lang="en-US" sz="1400">
                                  <a:effectLst/>
                                  <a:latin typeface="Cambria Math" panose="02040503050406030204" pitchFamily="18" charset="0"/>
                                  <a:ea typeface="Times New Roman" panose="02020603050405020304" pitchFamily="18" charset="0"/>
                                </a:rPr>
                                <m:t>1.1714</m:t>
                              </m:r>
                              <m:r>
                                <a:rPr lang="en-US" sz="1400" i="1">
                                  <a:effectLst/>
                                  <a:latin typeface="Cambria Math" panose="02040503050406030204" pitchFamily="18" charset="0"/>
                                  <a:ea typeface="Times New Roman" panose="02020603050405020304" pitchFamily="18" charset="0"/>
                                </a:rPr>
                                <m:t>∗</m:t>
                              </m:r>
                              <m:sSup>
                                <m:sSupPr>
                                  <m:ctrlPr>
                                    <a:rPr lang="it-IT" sz="1400" i="1">
                                      <a:effectLst/>
                                      <a:latin typeface="Cambria Math" panose="02040503050406030204" pitchFamily="18" charset="0"/>
                                      <a:ea typeface="Times New Roman" panose="02020603050405020304" pitchFamily="18" charset="0"/>
                                    </a:rPr>
                                  </m:ctrlPr>
                                </m:sSupPr>
                                <m:e>
                                  <m:r>
                                    <a:rPr lang="en-US" sz="1400">
                                      <a:effectLst/>
                                      <a:latin typeface="Cambria Math" panose="02040503050406030204" pitchFamily="18" charset="0"/>
                                      <a:ea typeface="Times New Roman" panose="02020603050405020304" pitchFamily="18" charset="0"/>
                                    </a:rPr>
                                    <m:t>10</m:t>
                                  </m:r>
                                </m:e>
                                <m:sup>
                                  <m:r>
                                    <a:rPr lang="en-US" sz="1400" i="1">
                                      <a:effectLst/>
                                      <a:latin typeface="Cambria Math" panose="02040503050406030204" pitchFamily="18" charset="0"/>
                                      <a:ea typeface="Times New Roman" panose="02020603050405020304" pitchFamily="18" charset="0"/>
                                    </a:rPr>
                                    <m:t>−</m:t>
                                  </m:r>
                                  <m:r>
                                    <a:rPr lang="en-US" sz="1400">
                                      <a:effectLst/>
                                      <a:latin typeface="Cambria Math" panose="02040503050406030204" pitchFamily="18" charset="0"/>
                                      <a:ea typeface="Times New Roman" panose="02020603050405020304" pitchFamily="18" charset="0"/>
                                    </a:rPr>
                                    <m:t>13</m:t>
                                  </m:r>
                                </m:sup>
                              </m:sSup>
                            </m:e>
                            <m:e>
                              <m:r>
                                <a:rPr lang="en-US" sz="1400" i="1">
                                  <a:effectLst/>
                                  <a:latin typeface="Cambria Math" panose="02040503050406030204" pitchFamily="18" charset="0"/>
                                  <a:ea typeface="Times New Roman" panose="02020603050405020304" pitchFamily="18" charset="0"/>
                                </a:rPr>
                                <m:t>−0.76788</m:t>
                              </m:r>
                            </m:e>
                            <m:e>
                              <m:r>
                                <a:rPr lang="en-US" sz="1400" i="1">
                                  <a:effectLst/>
                                  <a:latin typeface="Cambria Math" panose="02040503050406030204" pitchFamily="18" charset="0"/>
                                  <a:ea typeface="Times New Roman" panose="02020603050405020304" pitchFamily="18" charset="0"/>
                                </a:rPr>
                                <m:t>0.9396</m:t>
                              </m:r>
                            </m:e>
                          </m:mr>
                          <m:mr>
                            <m:e>
                              <m:r>
                                <a:rPr lang="en-US" sz="1400" i="1">
                                  <a:effectLst/>
                                  <a:latin typeface="Cambria Math" panose="02040503050406030204" pitchFamily="18" charset="0"/>
                                  <a:ea typeface="Times New Roman" panose="02020603050405020304" pitchFamily="18" charset="0"/>
                                </a:rPr>
                                <m:t>0</m:t>
                              </m:r>
                            </m:e>
                            <m:e>
                              <m:r>
                                <a:rPr lang="en-US" sz="1400" i="1">
                                  <a:effectLst/>
                                  <a:latin typeface="Cambria Math" panose="02040503050406030204" pitchFamily="18" charset="0"/>
                                  <a:ea typeface="Times New Roman" panose="02020603050405020304" pitchFamily="18" charset="0"/>
                                </a:rPr>
                                <m:t>−2.251</m:t>
                              </m:r>
                            </m:e>
                            <m:e>
                              <m:r>
                                <a:rPr lang="en-US" sz="1400" i="1">
                                  <a:effectLst/>
                                  <a:latin typeface="Cambria Math" panose="02040503050406030204" pitchFamily="18" charset="0"/>
                                  <a:ea typeface="Times New Roman" panose="02020603050405020304" pitchFamily="18" charset="0"/>
                                </a:rPr>
                                <m:t>−1.0462</m:t>
                              </m:r>
                            </m:e>
                          </m:mr>
                        </m:m>
                      </m:e>
                    </m:d>
                    <m:d>
                      <m:dPr>
                        <m:begChr m:val="["/>
                        <m:endChr m:val="]"/>
                        <m:ctrlPr>
                          <a:rPr lang="it-IT" sz="1400" i="1">
                            <a:effectLst/>
                            <a:latin typeface="Cambria Math" panose="02040503050406030204" pitchFamily="18" charset="0"/>
                            <a:ea typeface="Times New Roman" panose="02020603050405020304" pitchFamily="18" charset="0"/>
                          </a:rPr>
                        </m:ctrlPr>
                      </m:dPr>
                      <m:e>
                        <m:m>
                          <m:mPr>
                            <m:mcs>
                              <m:mc>
                                <m:mcPr>
                                  <m:count m:val="1"/>
                                  <m:mcJc m:val="center"/>
                                </m:mcPr>
                              </m:mc>
                            </m:mcs>
                            <m:ctrlPr>
                              <a:rPr lang="it-IT" sz="1400" i="1">
                                <a:effectLst/>
                                <a:latin typeface="Cambria Math" panose="02040503050406030204" pitchFamily="18" charset="0"/>
                                <a:ea typeface="Times New Roman" panose="02020603050405020304" pitchFamily="18" charset="0"/>
                              </a:rPr>
                            </m:ctrlPr>
                          </m:mPr>
                          <m:mr>
                            <m:e>
                              <m:r>
                                <m:rPr>
                                  <m:sty m:val="p"/>
                                </m:rPr>
                                <a:rPr lang="en-US" sz="2000">
                                  <a:solidFill>
                                    <a:srgbClr val="202122"/>
                                  </a:solidFill>
                                  <a:effectLst/>
                                  <a:latin typeface="Cambria Math" panose="02040503050406030204" pitchFamily="18" charset="0"/>
                                  <a:ea typeface="Times New Roman" panose="02020603050405020304" pitchFamily="18" charset="0"/>
                                </a:rPr>
                                <m:t>θ</m:t>
                              </m:r>
                            </m:e>
                          </m:mr>
                          <m:mr>
                            <m:e>
                              <m:r>
                                <m:rPr>
                                  <m:sty m:val="p"/>
                                </m:rPr>
                                <a:rPr lang="en-US" sz="2000">
                                  <a:solidFill>
                                    <a:srgbClr val="202122"/>
                                  </a:solidFill>
                                  <a:effectLst/>
                                  <a:latin typeface="Cambria Math" panose="02040503050406030204" pitchFamily="18" charset="0"/>
                                  <a:ea typeface="Times New Roman" panose="02020603050405020304" pitchFamily="18" charset="0"/>
                                </a:rPr>
                                <m:t>α</m:t>
                              </m:r>
                            </m:e>
                          </m:mr>
                          <m:mr>
                            <m:e>
                              <m:r>
                                <a:rPr lang="en-US" sz="1400" i="1">
                                  <a:effectLst/>
                                  <a:latin typeface="Cambria Math" panose="02040503050406030204" pitchFamily="18" charset="0"/>
                                  <a:ea typeface="Times New Roman" panose="02020603050405020304" pitchFamily="18" charset="0"/>
                                </a:rPr>
                                <m:t>𝑞</m:t>
                              </m:r>
                            </m:e>
                          </m:mr>
                        </m:m>
                      </m:e>
                    </m:d>
                    <m:r>
                      <a:rPr lang="en-US" sz="1400" i="1">
                        <a:effectLst/>
                        <a:latin typeface="Cambria Math" panose="02040503050406030204" pitchFamily="18" charset="0"/>
                        <a:ea typeface="Times New Roman" panose="02020603050405020304" pitchFamily="18" charset="0"/>
                      </a:rPr>
                      <m:t>+</m:t>
                    </m:r>
                    <m:d>
                      <m:dPr>
                        <m:begChr m:val="["/>
                        <m:endChr m:val="]"/>
                        <m:ctrlPr>
                          <a:rPr lang="it-IT" sz="1400" i="1">
                            <a:effectLst/>
                            <a:latin typeface="Cambria Math" panose="02040503050406030204" pitchFamily="18" charset="0"/>
                            <a:ea typeface="Times New Roman" panose="02020603050405020304" pitchFamily="18" charset="0"/>
                          </a:rPr>
                        </m:ctrlPr>
                      </m:dPr>
                      <m:e>
                        <m:m>
                          <m:mPr>
                            <m:mcs>
                              <m:mc>
                                <m:mcPr>
                                  <m:count m:val="1"/>
                                  <m:mcJc m:val="center"/>
                                </m:mcPr>
                              </m:mc>
                            </m:mcs>
                            <m:ctrlPr>
                              <a:rPr lang="it-IT" sz="1400" i="1">
                                <a:effectLst/>
                                <a:latin typeface="Cambria Math" panose="02040503050406030204" pitchFamily="18" charset="0"/>
                                <a:ea typeface="Times New Roman" panose="02020603050405020304" pitchFamily="18" charset="0"/>
                              </a:rPr>
                            </m:ctrlPr>
                          </m:mPr>
                          <m:mr>
                            <m:e>
                              <m:r>
                                <a:rPr lang="en-US" sz="1400" i="1">
                                  <a:effectLst/>
                                  <a:latin typeface="Cambria Math" panose="02040503050406030204" pitchFamily="18" charset="0"/>
                                  <a:ea typeface="Times New Roman" panose="02020603050405020304" pitchFamily="18" charset="0"/>
                                </a:rPr>
                                <m:t>0</m:t>
                              </m:r>
                            </m:e>
                          </m:mr>
                          <m:mr>
                            <m:e>
                              <m:r>
                                <a:rPr lang="en-US" sz="1400" i="1">
                                  <a:effectLst/>
                                  <a:latin typeface="Cambria Math" panose="02040503050406030204" pitchFamily="18" charset="0"/>
                                  <a:ea typeface="Times New Roman" panose="02020603050405020304" pitchFamily="18" charset="0"/>
                                </a:rPr>
                                <m:t>−0.0016222</m:t>
                              </m:r>
                            </m:e>
                          </m:mr>
                          <m:mr>
                            <m:e>
                              <m:r>
                                <a:rPr lang="en-US" sz="1400" i="1">
                                  <a:effectLst/>
                                  <a:latin typeface="Cambria Math" panose="02040503050406030204" pitchFamily="18" charset="0"/>
                                  <a:ea typeface="Times New Roman" panose="02020603050405020304" pitchFamily="18" charset="0"/>
                                </a:rPr>
                                <m:t>−0.16416</m:t>
                              </m:r>
                            </m:e>
                          </m:mr>
                        </m:m>
                      </m:e>
                    </m:d>
                    <m:sSub>
                      <m:sSubPr>
                        <m:ctrlPr>
                          <a:rPr lang="it-IT" sz="1400" i="1">
                            <a:effectLst/>
                            <a:latin typeface="Cambria Math" panose="02040503050406030204" pitchFamily="18" charset="0"/>
                            <a:ea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rPr>
                          <m:t>𝛿</m:t>
                        </m:r>
                      </m:e>
                      <m:sub>
                        <m:r>
                          <a:rPr lang="en-US" sz="1400" i="1">
                            <a:effectLst/>
                            <a:latin typeface="Cambria Math" panose="02040503050406030204" pitchFamily="18" charset="0"/>
                            <a:ea typeface="Times New Roman" panose="02020603050405020304" pitchFamily="18" charset="0"/>
                          </a:rPr>
                          <m:t>𝜀</m:t>
                        </m:r>
                      </m:sub>
                    </m:sSub>
                  </m:oMath>
                </a14:m>
                <a:r>
                  <a:rPr lang="en-US" sz="1400" dirty="0">
                    <a:effectLst/>
                    <a:latin typeface="Times New Roman" panose="02020603050405020304" pitchFamily="18" charset="0"/>
                    <a:ea typeface="Times New Roman" panose="02020603050405020304" pitchFamily="18" charset="0"/>
                  </a:rPr>
                  <a:t>. </a:t>
                </a:r>
                <a:br>
                  <a:rPr lang="en-US" sz="1400" dirty="0">
                    <a:effectLst/>
                    <a:latin typeface="Times New Roman" panose="02020603050405020304" pitchFamily="18" charset="0"/>
                    <a:ea typeface="Times New Roman" panose="02020603050405020304" pitchFamily="18" charset="0"/>
                  </a:rPr>
                </a:br>
                <a14:m>
                  <m:oMathPara xmlns:m="http://schemas.openxmlformats.org/officeDocument/2006/math">
                    <m:oMathParaPr>
                      <m:jc m:val="centerGroup"/>
                    </m:oMathParaPr>
                    <m:oMath xmlns:m="http://schemas.openxmlformats.org/officeDocument/2006/math">
                      <m:r>
                        <a:rPr lang="en-US" sz="1400" i="1">
                          <a:effectLst/>
                          <a:latin typeface="Cambria Math" panose="02040503050406030204" pitchFamily="18" charset="0"/>
                          <a:ea typeface="Times New Roman" panose="02020603050405020304" pitchFamily="18" charset="0"/>
                        </a:rPr>
                        <m:t>𝜃</m:t>
                      </m:r>
                      <m:r>
                        <a:rPr lang="en-US" sz="1400" i="1">
                          <a:effectLst/>
                          <a:latin typeface="Cambria Math" panose="02040503050406030204" pitchFamily="18" charset="0"/>
                          <a:ea typeface="Times New Roman" panose="02020603050405020304" pitchFamily="18" charset="0"/>
                        </a:rPr>
                        <m:t>=</m:t>
                      </m:r>
                      <m:d>
                        <m:dPr>
                          <m:begChr m:val="["/>
                          <m:endChr m:val="]"/>
                          <m:ctrlPr>
                            <a:rPr lang="it-IT"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1 0 0</m:t>
                          </m:r>
                        </m:e>
                      </m:d>
                      <m:r>
                        <a:rPr lang="en-US" sz="1400" i="1">
                          <a:effectLst/>
                          <a:latin typeface="Cambria Math" panose="02040503050406030204" pitchFamily="18" charset="0"/>
                          <a:ea typeface="Times New Roman" panose="02020603050405020304" pitchFamily="18" charset="0"/>
                        </a:rPr>
                        <m:t>∗</m:t>
                      </m:r>
                      <m:d>
                        <m:dPr>
                          <m:begChr m:val="["/>
                          <m:endChr m:val="]"/>
                          <m:ctrlPr>
                            <a:rPr lang="it-IT" sz="1400" i="1">
                              <a:effectLst/>
                              <a:latin typeface="Cambria Math" panose="02040503050406030204" pitchFamily="18" charset="0"/>
                              <a:ea typeface="Times New Roman" panose="02020603050405020304" pitchFamily="18" charset="0"/>
                            </a:rPr>
                          </m:ctrlPr>
                        </m:dPr>
                        <m:e>
                          <m:eqArr>
                            <m:eqArrPr>
                              <m:ctrlPr>
                                <a:rPr lang="it-IT" sz="1400" i="1">
                                  <a:effectLst/>
                                  <a:latin typeface="Cambria Math" panose="02040503050406030204" pitchFamily="18" charset="0"/>
                                  <a:ea typeface="Times New Roman" panose="02020603050405020304" pitchFamily="18" charset="0"/>
                                </a:rPr>
                              </m:ctrlPr>
                            </m:eqArrPr>
                            <m:e>
                              <m:r>
                                <a:rPr lang="en-US" sz="1400" i="1">
                                  <a:effectLst/>
                                  <a:latin typeface="Cambria Math" panose="02040503050406030204" pitchFamily="18" charset="0"/>
                                  <a:ea typeface="Times New Roman" panose="02020603050405020304" pitchFamily="18" charset="0"/>
                                </a:rPr>
                                <m:t>𝜃</m:t>
                              </m:r>
                            </m:e>
                            <m:e>
                              <m:r>
                                <a:rPr lang="en-US" sz="1400" i="1">
                                  <a:effectLst/>
                                  <a:latin typeface="Cambria Math" panose="02040503050406030204" pitchFamily="18" charset="0"/>
                                  <a:ea typeface="Times New Roman" panose="02020603050405020304" pitchFamily="18" charset="0"/>
                                </a:rPr>
                                <m:t>𝛼</m:t>
                              </m:r>
                            </m:e>
                            <m:e>
                              <m:r>
                                <a:rPr lang="en-US" sz="1400" i="1">
                                  <a:effectLst/>
                                  <a:latin typeface="Cambria Math" panose="02040503050406030204" pitchFamily="18" charset="0"/>
                                  <a:ea typeface="Times New Roman" panose="02020603050405020304" pitchFamily="18" charset="0"/>
                                </a:rPr>
                                <m:t>𝑞</m:t>
                              </m:r>
                            </m:e>
                          </m:eqArr>
                        </m:e>
                      </m:d>
                      <m:r>
                        <a:rPr lang="en-US" sz="1400" i="1">
                          <a:effectLst/>
                          <a:latin typeface="Cambria Math" panose="02040503050406030204" pitchFamily="18" charset="0"/>
                          <a:ea typeface="Times New Roman" panose="02020603050405020304" pitchFamily="18" charset="0"/>
                        </a:rPr>
                        <m:t>+</m:t>
                      </m:r>
                      <m:d>
                        <m:dPr>
                          <m:begChr m:val="["/>
                          <m:endChr m:val="]"/>
                          <m:ctrlPr>
                            <a:rPr lang="it-IT"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0</m:t>
                          </m:r>
                        </m:e>
                      </m:d>
                      <m:sSub>
                        <m:sSubPr>
                          <m:ctrlPr>
                            <a:rPr lang="it-IT" sz="1400" i="1">
                              <a:effectLst/>
                              <a:latin typeface="Cambria Math" panose="02040503050406030204" pitchFamily="18" charset="0"/>
                              <a:ea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rPr>
                            <m:t>𝛿</m:t>
                          </m:r>
                        </m:e>
                        <m:sub>
                          <m:r>
                            <a:rPr lang="en-US" sz="1400" i="1">
                              <a:effectLst/>
                              <a:latin typeface="Cambria Math" panose="02040503050406030204" pitchFamily="18" charset="0"/>
                              <a:ea typeface="Times New Roman" panose="02020603050405020304" pitchFamily="18" charset="0"/>
                            </a:rPr>
                            <m:t>𝜀</m:t>
                          </m:r>
                        </m:sub>
                      </m:sSub>
                    </m:oMath>
                  </m:oMathPara>
                </a14:m>
                <a:endParaRPr lang="it-IT" sz="1400" dirty="0">
                  <a:effectLst/>
                  <a:latin typeface="Times New Roman" panose="02020603050405020304" pitchFamily="18" charset="0"/>
                  <a:ea typeface="Times New Roman" panose="02020603050405020304" pitchFamily="18" charset="0"/>
                </a:endParaRPr>
              </a:p>
            </p:txBody>
          </p:sp>
        </mc:Choice>
        <mc:Fallback xmlns="">
          <p:sp>
            <p:nvSpPr>
              <p:cNvPr id="41" name="TextBox 40">
                <a:extLst>
                  <a:ext uri="{FF2B5EF4-FFF2-40B4-BE49-F238E27FC236}">
                    <a16:creationId xmlns:a16="http://schemas.microsoft.com/office/drawing/2014/main" id="{452488E1-BD5C-4FD6-A813-69FB9BC91B5F}"/>
                  </a:ext>
                </a:extLst>
              </p:cNvPr>
              <p:cNvSpPr txBox="1">
                <a:spLocks noRot="1" noChangeAspect="1" noMove="1" noResize="1" noEditPoints="1" noAdjustHandles="1" noChangeArrowheads="1" noChangeShapeType="1" noTextEdit="1"/>
              </p:cNvSpPr>
              <p:nvPr/>
            </p:nvSpPr>
            <p:spPr>
              <a:xfrm>
                <a:off x="1571134" y="1867648"/>
                <a:ext cx="6887066" cy="1590051"/>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9B82786D-89CC-41D6-84CB-5324DC3138B5}"/>
                  </a:ext>
                </a:extLst>
              </p:cNvPr>
              <p:cNvSpPr txBox="1"/>
              <p:nvPr/>
            </p:nvSpPr>
            <p:spPr>
              <a:xfrm>
                <a:off x="623747" y="3469465"/>
                <a:ext cx="3118520" cy="15872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effectLst/>
                          <a:latin typeface="Cambria Math" panose="02040503050406030204" pitchFamily="18" charset="0"/>
                          <a:ea typeface="Times New Roman" panose="02020603050405020304" pitchFamily="18" charset="0"/>
                        </a:rPr>
                        <m:t>𝑇</m:t>
                      </m:r>
                      <m:d>
                        <m:dPr>
                          <m:ctrlPr>
                            <a:rPr lang="it-IT" i="1">
                              <a:effectLst/>
                              <a:latin typeface="Cambria Math" panose="02040503050406030204" pitchFamily="18" charset="0"/>
                              <a:ea typeface="Times New Roman" panose="02020603050405020304" pitchFamily="18" charset="0"/>
                            </a:rPr>
                          </m:ctrlPr>
                        </m:dPr>
                        <m:e>
                          <m:r>
                            <a:rPr lang="en-US" i="1">
                              <a:effectLst/>
                              <a:latin typeface="Cambria Math" panose="02040503050406030204" pitchFamily="18" charset="0"/>
                              <a:ea typeface="Times New Roman" panose="02020603050405020304" pitchFamily="18" charset="0"/>
                            </a:rPr>
                            <m:t>𝑠</m:t>
                          </m:r>
                        </m:e>
                      </m:d>
                      <m:r>
                        <a:rPr lang="en-US" i="1">
                          <a:effectLst/>
                          <a:latin typeface="Cambria Math" panose="02040503050406030204" pitchFamily="18" charset="0"/>
                          <a:ea typeface="Times New Roman" panose="02020603050405020304" pitchFamily="18" charset="0"/>
                        </a:rPr>
                        <m:t>=</m:t>
                      </m:r>
                      <m:f>
                        <m:fPr>
                          <m:ctrlPr>
                            <a:rPr lang="it-IT" i="1">
                              <a:effectLst/>
                              <a:latin typeface="Cambria Math" panose="02040503050406030204" pitchFamily="18" charset="0"/>
                              <a:ea typeface="Times New Roman" panose="02020603050405020304" pitchFamily="18" charset="0"/>
                            </a:rPr>
                          </m:ctrlPr>
                        </m:fPr>
                        <m:num>
                          <m:r>
                            <a:rPr lang="en-US" i="1">
                              <a:effectLst/>
                              <a:latin typeface="Cambria Math" panose="02040503050406030204" pitchFamily="18" charset="0"/>
                              <a:ea typeface="Times New Roman" panose="02020603050405020304" pitchFamily="18" charset="0"/>
                            </a:rPr>
                            <m:t>−0.1642 </m:t>
                          </m:r>
                          <m:r>
                            <a:rPr lang="en-US" i="1">
                              <a:effectLst/>
                              <a:latin typeface="Cambria Math" panose="02040503050406030204" pitchFamily="18" charset="0"/>
                              <a:ea typeface="Times New Roman" panose="02020603050405020304" pitchFamily="18" charset="0"/>
                            </a:rPr>
                            <m:t>𝑆</m:t>
                          </m:r>
                          <m:r>
                            <a:rPr lang="en-US" i="1">
                              <a:effectLst/>
                              <a:latin typeface="Cambria Math" panose="02040503050406030204" pitchFamily="18" charset="0"/>
                              <a:ea typeface="Times New Roman" panose="02020603050405020304" pitchFamily="18" charset="0"/>
                            </a:rPr>
                            <m:t>−0.1224</m:t>
                          </m:r>
                        </m:num>
                        <m:den>
                          <m:sSup>
                            <m:sSupPr>
                              <m:ctrlPr>
                                <a:rPr lang="it-IT"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rPr>
                                <m:t>𝑆</m:t>
                              </m:r>
                            </m:e>
                            <m:sup>
                              <m:r>
                                <a:rPr lang="en-US" i="1">
                                  <a:effectLst/>
                                  <a:latin typeface="Cambria Math" panose="02040503050406030204" pitchFamily="18" charset="0"/>
                                  <a:ea typeface="Times New Roman" panose="02020603050405020304" pitchFamily="18" charset="0"/>
                                </a:rPr>
                                <m:t>3</m:t>
                              </m:r>
                            </m:sup>
                          </m:sSup>
                          <m:r>
                            <a:rPr lang="en-US" i="1">
                              <a:effectLst/>
                              <a:latin typeface="Cambria Math" panose="02040503050406030204" pitchFamily="18" charset="0"/>
                              <a:ea typeface="Times New Roman" panose="02020603050405020304" pitchFamily="18" charset="0"/>
                            </a:rPr>
                            <m:t>+1.8414 </m:t>
                          </m:r>
                          <m:sSup>
                            <m:sSupPr>
                              <m:ctrlPr>
                                <a:rPr lang="it-IT" i="1">
                                  <a:effectLst/>
                                  <a:latin typeface="Cambria Math" panose="02040503050406030204" pitchFamily="18" charset="0"/>
                                  <a:ea typeface="Times New Roman" panose="02020603050405020304" pitchFamily="18" charset="0"/>
                                </a:rPr>
                              </m:ctrlPr>
                            </m:sSupPr>
                            <m:e>
                              <m:r>
                                <a:rPr lang="en-US" i="1">
                                  <a:effectLst/>
                                  <a:latin typeface="Cambria Math" panose="02040503050406030204" pitchFamily="18" charset="0"/>
                                  <a:ea typeface="Times New Roman" panose="02020603050405020304" pitchFamily="18" charset="0"/>
                                </a:rPr>
                                <m:t>𝑆</m:t>
                              </m:r>
                            </m:e>
                            <m:sup>
                              <m:r>
                                <a:rPr lang="en-US" i="1">
                                  <a:effectLst/>
                                  <a:latin typeface="Cambria Math" panose="02040503050406030204" pitchFamily="18" charset="0"/>
                                  <a:ea typeface="Times New Roman" panose="02020603050405020304" pitchFamily="18" charset="0"/>
                                </a:rPr>
                                <m:t>2</m:t>
                              </m:r>
                            </m:sup>
                          </m:sSup>
                        </m:den>
                      </m:f>
                    </m:oMath>
                  </m:oMathPara>
                </a14:m>
                <a:br>
                  <a:rPr lang="en-US" dirty="0">
                    <a:effectLst/>
                    <a:latin typeface="Times New Roman" panose="02020603050405020304" pitchFamily="18" charset="0"/>
                    <a:ea typeface="Times New Roman" panose="02020603050405020304" pitchFamily="18" charset="0"/>
                  </a:rPr>
                </a:br>
                <a:endParaRPr lang="en-US" dirty="0">
                  <a:effectLst/>
                  <a:latin typeface="Times New Roman" panose="02020603050405020304" pitchFamily="18" charset="0"/>
                  <a:ea typeface="Times New Roman" panose="02020603050405020304" pitchFamily="18" charset="0"/>
                </a:endParaRPr>
              </a:p>
              <a:p>
                <a:endParaRPr lang="en-US" dirty="0">
                  <a:latin typeface="Times New Roman" panose="02020603050405020304" pitchFamily="18" charset="0"/>
                  <a:ea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it-IT" i="1" smtClean="0">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𝑃</m:t>
                          </m:r>
                        </m:e>
                        <m:sub>
                          <m:r>
                            <a:rPr lang="en-US" i="1">
                              <a:effectLst/>
                              <a:latin typeface="Cambria Math" panose="02040503050406030204" pitchFamily="18" charset="0"/>
                              <a:ea typeface="Times New Roman" panose="02020603050405020304" pitchFamily="18" charset="0"/>
                            </a:rPr>
                            <m:t>1,2</m:t>
                          </m:r>
                        </m:sub>
                      </m:sSub>
                      <m:r>
                        <a:rPr lang="en-US" i="1">
                          <a:effectLst/>
                          <a:latin typeface="Cambria Math" panose="02040503050406030204" pitchFamily="18" charset="0"/>
                          <a:ea typeface="Times New Roman" panose="02020603050405020304" pitchFamily="18" charset="0"/>
                        </a:rPr>
                        <m:t>=−0.9070±1.4476</m:t>
                      </m:r>
                      <m:r>
                        <a:rPr lang="en-US" i="1">
                          <a:effectLst/>
                          <a:latin typeface="Cambria Math" panose="02040503050406030204" pitchFamily="18" charset="0"/>
                          <a:ea typeface="Times New Roman" panose="02020603050405020304" pitchFamily="18" charset="0"/>
                        </a:rPr>
                        <m:t>𝑗</m:t>
                      </m:r>
                    </m:oMath>
                    <m:oMath xmlns:m="http://schemas.openxmlformats.org/officeDocument/2006/math">
                      <m:sSub>
                        <m:sSubPr>
                          <m:ctrlPr>
                            <a:rPr lang="it-IT" i="1">
                              <a:effectLst/>
                              <a:latin typeface="Cambria Math" panose="02040503050406030204" pitchFamily="18" charset="0"/>
                              <a:ea typeface="Times New Roman" panose="02020603050405020304" pitchFamily="18" charset="0"/>
                            </a:rPr>
                          </m:ctrlPr>
                        </m:sSubPr>
                        <m:e>
                          <m:r>
                            <a:rPr lang="en-US" i="1">
                              <a:effectLst/>
                              <a:latin typeface="Cambria Math" panose="02040503050406030204" pitchFamily="18" charset="0"/>
                              <a:ea typeface="Times New Roman" panose="02020603050405020304" pitchFamily="18" charset="0"/>
                            </a:rPr>
                            <m:t>𝑃</m:t>
                          </m:r>
                        </m:e>
                        <m:sub>
                          <m:r>
                            <a:rPr lang="en-US" i="1">
                              <a:effectLst/>
                              <a:latin typeface="Cambria Math" panose="02040503050406030204" pitchFamily="18" charset="0"/>
                              <a:ea typeface="Times New Roman" panose="02020603050405020304" pitchFamily="18" charset="0"/>
                            </a:rPr>
                            <m:t>2</m:t>
                          </m:r>
                        </m:sub>
                      </m:sSub>
                      <m:r>
                        <a:rPr lang="en-US" i="1">
                          <a:effectLst/>
                          <a:latin typeface="Cambria Math" panose="02040503050406030204" pitchFamily="18" charset="0"/>
                          <a:ea typeface="Times New Roman" panose="02020603050405020304" pitchFamily="18" charset="0"/>
                        </a:rPr>
                        <m:t>=0</m:t>
                      </m:r>
                    </m:oMath>
                  </m:oMathPara>
                </a14:m>
                <a:endParaRPr lang="it-IT" dirty="0">
                  <a:effectLst/>
                  <a:latin typeface="Times New Roman" panose="02020603050405020304" pitchFamily="18" charset="0"/>
                  <a:ea typeface="Times New Roman" panose="02020603050405020304" pitchFamily="18" charset="0"/>
                </a:endParaRPr>
              </a:p>
              <a:p>
                <a:endParaRPr lang="it-IT" dirty="0">
                  <a:effectLst/>
                  <a:latin typeface="Times New Roman" panose="02020603050405020304" pitchFamily="18" charset="0"/>
                  <a:ea typeface="Times New Roman" panose="02020603050405020304" pitchFamily="18" charset="0"/>
                </a:endParaRPr>
              </a:p>
              <a:p>
                <a:endParaRPr lang="it-IT" dirty="0"/>
              </a:p>
            </p:txBody>
          </p:sp>
        </mc:Choice>
        <mc:Fallback xmlns="">
          <p:sp>
            <p:nvSpPr>
              <p:cNvPr id="46" name="TextBox 45">
                <a:extLst>
                  <a:ext uri="{FF2B5EF4-FFF2-40B4-BE49-F238E27FC236}">
                    <a16:creationId xmlns:a16="http://schemas.microsoft.com/office/drawing/2014/main" id="{9B82786D-89CC-41D6-84CB-5324DC3138B5}"/>
                  </a:ext>
                </a:extLst>
              </p:cNvPr>
              <p:cNvSpPr txBox="1">
                <a:spLocks noRot="1" noChangeAspect="1" noMove="1" noResize="1" noEditPoints="1" noAdjustHandles="1" noChangeArrowheads="1" noChangeShapeType="1" noTextEdit="1"/>
              </p:cNvSpPr>
              <p:nvPr/>
            </p:nvSpPr>
            <p:spPr>
              <a:xfrm>
                <a:off x="623747" y="3469465"/>
                <a:ext cx="3118520" cy="1587294"/>
              </a:xfrm>
              <a:prstGeom prst="rect">
                <a:avLst/>
              </a:prstGeom>
              <a:blipFill>
                <a:blip r:embed="rId4"/>
                <a:stretch>
                  <a:fillRect/>
                </a:stretch>
              </a:blipFill>
            </p:spPr>
            <p:txBody>
              <a:bodyPr/>
              <a:lstStyle/>
              <a:p>
                <a:r>
                  <a:rPr lang="it-IT">
                    <a:noFill/>
                  </a:rPr>
                  <a:t> </a:t>
                </a:r>
              </a:p>
            </p:txBody>
          </p:sp>
        </mc:Fallback>
      </mc:AlternateContent>
    </p:spTree>
    <p:extLst>
      <p:ext uri="{BB962C8B-B14F-4D97-AF65-F5344CB8AC3E}">
        <p14:creationId xmlns:p14="http://schemas.microsoft.com/office/powerpoint/2010/main" val="2163766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80D992-2EBE-450D-A1E6-02C43B82BBF6}"/>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17</a:t>
            </a:fld>
            <a:endParaRPr/>
          </a:p>
        </p:txBody>
      </p:sp>
      <p:sp>
        <p:nvSpPr>
          <p:cNvPr id="5" name="Title 1">
            <a:extLst>
              <a:ext uri="{FF2B5EF4-FFF2-40B4-BE49-F238E27FC236}">
                <a16:creationId xmlns:a16="http://schemas.microsoft.com/office/drawing/2014/main" id="{B2EC4D86-2F72-4183-8A20-5B214A8B5CB9}"/>
              </a:ext>
            </a:extLst>
          </p:cNvPr>
          <p:cNvSpPr txBox="1">
            <a:spLocks/>
          </p:cNvSpPr>
          <p:nvPr/>
        </p:nvSpPr>
        <p:spPr>
          <a:xfrm>
            <a:off x="211776" y="14546"/>
            <a:ext cx="7559675" cy="581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9pPr>
          </a:lstStyle>
          <a:p>
            <a:r>
              <a:rPr lang="en-GB" dirty="0">
                <a:latin typeface="Times New Roman" panose="02020603050405020304" pitchFamily="18" charset="0"/>
                <a:cs typeface="Times New Roman" panose="02020603050405020304" pitchFamily="18" charset="0"/>
              </a:rPr>
              <a:t>Optimal Tracking scheme</a:t>
            </a:r>
            <a:endParaRPr lang="it-IT" dirty="0"/>
          </a:p>
        </p:txBody>
      </p:sp>
      <p:sp>
        <p:nvSpPr>
          <p:cNvPr id="35" name="TextBox 34">
            <a:extLst>
              <a:ext uri="{FF2B5EF4-FFF2-40B4-BE49-F238E27FC236}">
                <a16:creationId xmlns:a16="http://schemas.microsoft.com/office/drawing/2014/main" id="{D7F398F7-D57B-4D38-B868-0E1BFD4AFE10}"/>
              </a:ext>
            </a:extLst>
          </p:cNvPr>
          <p:cNvSpPr txBox="1"/>
          <p:nvPr/>
        </p:nvSpPr>
        <p:spPr>
          <a:xfrm>
            <a:off x="2182003" y="425799"/>
            <a:ext cx="5589448"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Typical Stable open loop Response of F16 Fighter</a:t>
            </a:r>
            <a:endParaRPr lang="it-IT" sz="1800" b="1" dirty="0">
              <a:latin typeface="Times New Roman" panose="02020603050405020304" pitchFamily="18" charset="0"/>
              <a:cs typeface="Times New Roman" panose="02020603050405020304" pitchFamily="18" charset="0"/>
            </a:endParaRPr>
          </a:p>
        </p:txBody>
      </p:sp>
      <p:pic>
        <p:nvPicPr>
          <p:cNvPr id="8" name="Picture 7" descr="Diagram&#10;&#10;Description automatically generated with medium confidence">
            <a:extLst>
              <a:ext uri="{FF2B5EF4-FFF2-40B4-BE49-F238E27FC236}">
                <a16:creationId xmlns:a16="http://schemas.microsoft.com/office/drawing/2014/main" id="{13A77037-1BB0-4395-946D-E89D9AF4D6D6}"/>
              </a:ext>
            </a:extLst>
          </p:cNvPr>
          <p:cNvPicPr>
            <a:picLocks noChangeAspect="1"/>
          </p:cNvPicPr>
          <p:nvPr/>
        </p:nvPicPr>
        <p:blipFill rotWithShape="1">
          <a:blip r:embed="rId2"/>
          <a:srcRect l="-5815" t="-2199" r="5815" b="2199"/>
          <a:stretch/>
        </p:blipFill>
        <p:spPr>
          <a:xfrm>
            <a:off x="-369394" y="643063"/>
            <a:ext cx="9301618" cy="4534539"/>
          </a:xfrm>
          <a:prstGeom prst="rect">
            <a:avLst/>
          </a:prstGeom>
        </p:spPr>
      </p:pic>
      <p:sp>
        <p:nvSpPr>
          <p:cNvPr id="39" name="TextBox 38">
            <a:extLst>
              <a:ext uri="{FF2B5EF4-FFF2-40B4-BE49-F238E27FC236}">
                <a16:creationId xmlns:a16="http://schemas.microsoft.com/office/drawing/2014/main" id="{3340AEAE-7D05-482E-B27E-E0AF3F4F30F3}"/>
              </a:ext>
            </a:extLst>
          </p:cNvPr>
          <p:cNvSpPr txBox="1"/>
          <p:nvPr/>
        </p:nvSpPr>
        <p:spPr>
          <a:xfrm>
            <a:off x="2882254" y="5425785"/>
            <a:ext cx="5589448" cy="307777"/>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Relaxed Static Stability of the F16 design </a:t>
            </a:r>
            <a:endParaRPr lang="it-IT" b="1" dirty="0">
              <a:latin typeface="Times New Roman" panose="02020603050405020304" pitchFamily="18" charset="0"/>
              <a:cs typeface="Times New Roman" panose="02020603050405020304" pitchFamily="18" charset="0"/>
            </a:endParaRPr>
          </a:p>
        </p:txBody>
      </p:sp>
      <p:sp>
        <p:nvSpPr>
          <p:cNvPr id="40" name="Google Shape;260;p27">
            <a:extLst>
              <a:ext uri="{FF2B5EF4-FFF2-40B4-BE49-F238E27FC236}">
                <a16:creationId xmlns:a16="http://schemas.microsoft.com/office/drawing/2014/main" id="{C8352682-468F-4C84-A55A-669EE0229CA6}"/>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longitudinal model of aircraft</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pic>
        <p:nvPicPr>
          <p:cNvPr id="41" name="Picture 40">
            <a:extLst>
              <a:ext uri="{FF2B5EF4-FFF2-40B4-BE49-F238E27FC236}">
                <a16:creationId xmlns:a16="http://schemas.microsoft.com/office/drawing/2014/main" id="{1CDDD830-4A25-4F7F-A4A0-37AAC048B1A1}"/>
              </a:ext>
            </a:extLst>
          </p:cNvPr>
          <p:cNvPicPr>
            <a:picLocks noChangeAspect="1"/>
          </p:cNvPicPr>
          <p:nvPr/>
        </p:nvPicPr>
        <p:blipFill>
          <a:blip r:embed="rId3"/>
          <a:stretch>
            <a:fillRect/>
          </a:stretch>
        </p:blipFill>
        <p:spPr>
          <a:xfrm>
            <a:off x="1221976" y="4989714"/>
            <a:ext cx="1501585" cy="970096"/>
          </a:xfrm>
          <a:prstGeom prst="rect">
            <a:avLst/>
          </a:prstGeom>
        </p:spPr>
      </p:pic>
      <p:cxnSp>
        <p:nvCxnSpPr>
          <p:cNvPr id="42" name="Straight Arrow Connector 41">
            <a:extLst>
              <a:ext uri="{FF2B5EF4-FFF2-40B4-BE49-F238E27FC236}">
                <a16:creationId xmlns:a16="http://schemas.microsoft.com/office/drawing/2014/main" id="{AAB8CE22-74C4-46D0-A56E-4E2315E3CD4B}"/>
              </a:ext>
            </a:extLst>
          </p:cNvPr>
          <p:cNvCxnSpPr>
            <a:cxnSpLocks/>
          </p:cNvCxnSpPr>
          <p:nvPr/>
        </p:nvCxnSpPr>
        <p:spPr>
          <a:xfrm>
            <a:off x="2882254" y="5536147"/>
            <a:ext cx="935602" cy="2635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88111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74D6752-932C-46B7-84A4-58B21B482042}"/>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18</a:t>
            </a:fld>
            <a:endParaRPr/>
          </a:p>
        </p:txBody>
      </p:sp>
      <p:sp>
        <p:nvSpPr>
          <p:cNvPr id="6" name="Title 1">
            <a:extLst>
              <a:ext uri="{FF2B5EF4-FFF2-40B4-BE49-F238E27FC236}">
                <a16:creationId xmlns:a16="http://schemas.microsoft.com/office/drawing/2014/main" id="{18065203-0755-4CED-AA7F-0BE0DBCF2529}"/>
              </a:ext>
            </a:extLst>
          </p:cNvPr>
          <p:cNvSpPr txBox="1">
            <a:spLocks/>
          </p:cNvSpPr>
          <p:nvPr/>
        </p:nvSpPr>
        <p:spPr>
          <a:xfrm>
            <a:off x="211776" y="117178"/>
            <a:ext cx="7559675" cy="581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9pPr>
          </a:lstStyle>
          <a:p>
            <a:r>
              <a:rPr lang="en-GB" dirty="0">
                <a:latin typeface="Times New Roman" panose="02020603050405020304" pitchFamily="18" charset="0"/>
                <a:cs typeface="Times New Roman" panose="02020603050405020304" pitchFamily="18" charset="0"/>
              </a:rPr>
              <a:t>Optimal Tracking scheme</a:t>
            </a:r>
            <a:endParaRPr lang="it-IT" dirty="0"/>
          </a:p>
        </p:txBody>
      </p:sp>
      <p:sp>
        <p:nvSpPr>
          <p:cNvPr id="7" name="TextBox 6">
            <a:extLst>
              <a:ext uri="{FF2B5EF4-FFF2-40B4-BE49-F238E27FC236}">
                <a16:creationId xmlns:a16="http://schemas.microsoft.com/office/drawing/2014/main" id="{B72F55A2-41DD-42B3-93EE-9F04AE4A2A07}"/>
              </a:ext>
            </a:extLst>
          </p:cNvPr>
          <p:cNvSpPr txBox="1"/>
          <p:nvPr/>
        </p:nvSpPr>
        <p:spPr>
          <a:xfrm>
            <a:off x="1649692" y="710125"/>
            <a:ext cx="5589448"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The proposed Scheme  </a:t>
            </a:r>
            <a:endParaRPr lang="it-IT" sz="18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958DCBA-B2F0-4752-A69C-F9651AA48537}"/>
              </a:ext>
            </a:extLst>
          </p:cNvPr>
          <p:cNvPicPr>
            <a:picLocks noChangeAspect="1"/>
          </p:cNvPicPr>
          <p:nvPr/>
        </p:nvPicPr>
        <p:blipFill rotWithShape="1">
          <a:blip r:embed="rId2"/>
          <a:srcRect l="-1850" r="1850"/>
          <a:stretch/>
        </p:blipFill>
        <p:spPr>
          <a:xfrm>
            <a:off x="-130446" y="1119378"/>
            <a:ext cx="9274446" cy="3164663"/>
          </a:xfrm>
          <a:prstGeom prst="rect">
            <a:avLst/>
          </a:prstGeom>
        </p:spPr>
      </p:pic>
      <p:sp>
        <p:nvSpPr>
          <p:cNvPr id="13" name="TextBox 12">
            <a:extLst>
              <a:ext uri="{FF2B5EF4-FFF2-40B4-BE49-F238E27FC236}">
                <a16:creationId xmlns:a16="http://schemas.microsoft.com/office/drawing/2014/main" id="{C4511E07-680E-4046-8817-ECE2B587A703}"/>
              </a:ext>
            </a:extLst>
          </p:cNvPr>
          <p:cNvSpPr txBox="1"/>
          <p:nvPr/>
        </p:nvSpPr>
        <p:spPr>
          <a:xfrm>
            <a:off x="3337323" y="4235469"/>
            <a:ext cx="1308579" cy="738664"/>
          </a:xfrm>
          <a:prstGeom prst="rect">
            <a:avLst/>
          </a:prstGeom>
          <a:noFill/>
          <a:ln w="19050">
            <a:solidFill>
              <a:srgbClr val="FF0000"/>
            </a:solidFill>
          </a:ln>
        </p:spPr>
        <p:txBody>
          <a:bodyPr wrap="square" rtlCol="0">
            <a:spAutoFit/>
          </a:bodyPr>
          <a:lstStyle/>
          <a:p>
            <a:pPr algn="ctr"/>
            <a:r>
              <a:rPr lang="en-US" b="1" dirty="0">
                <a:solidFill>
                  <a:srgbClr val="FF0000"/>
                </a:solidFill>
                <a:latin typeface="Times New Roman" panose="02020603050405020304" pitchFamily="18" charset="0"/>
                <a:cs typeface="Times New Roman" panose="02020603050405020304" pitchFamily="18" charset="0"/>
              </a:rPr>
              <a:t>O</a:t>
            </a:r>
            <a:r>
              <a:rPr lang="it-IT" b="1" dirty="0" err="1">
                <a:solidFill>
                  <a:srgbClr val="FF0000"/>
                </a:solidFill>
                <a:latin typeface="Times New Roman" panose="02020603050405020304" pitchFamily="18" charset="0"/>
                <a:cs typeface="Times New Roman" panose="02020603050405020304" pitchFamily="18" charset="0"/>
              </a:rPr>
              <a:t>ptimal</a:t>
            </a:r>
            <a:r>
              <a:rPr lang="it-IT" b="1" dirty="0">
                <a:solidFill>
                  <a:srgbClr val="FF0000"/>
                </a:solidFill>
                <a:latin typeface="Times New Roman" panose="02020603050405020304" pitchFamily="18" charset="0"/>
                <a:cs typeface="Times New Roman" panose="02020603050405020304" pitchFamily="18" charset="0"/>
              </a:rPr>
              <a:t> </a:t>
            </a:r>
            <a:r>
              <a:rPr lang="it-IT" b="1" dirty="0" err="1">
                <a:solidFill>
                  <a:srgbClr val="FF0000"/>
                </a:solidFill>
                <a:latin typeface="Times New Roman" panose="02020603050405020304" pitchFamily="18" charset="0"/>
                <a:cs typeface="Times New Roman" panose="02020603050405020304" pitchFamily="18" charset="0"/>
              </a:rPr>
              <a:t>Desired</a:t>
            </a:r>
            <a:r>
              <a:rPr lang="it-IT" b="1" dirty="0">
                <a:solidFill>
                  <a:srgbClr val="FF0000"/>
                </a:solidFill>
                <a:latin typeface="Times New Roman" panose="02020603050405020304" pitchFamily="18" charset="0"/>
                <a:cs typeface="Times New Roman" panose="02020603050405020304" pitchFamily="18" charset="0"/>
              </a:rPr>
              <a:t> Pitch Angle</a:t>
            </a:r>
          </a:p>
        </p:txBody>
      </p:sp>
      <p:pic>
        <p:nvPicPr>
          <p:cNvPr id="14" name="Picture 13">
            <a:extLst>
              <a:ext uri="{FF2B5EF4-FFF2-40B4-BE49-F238E27FC236}">
                <a16:creationId xmlns:a16="http://schemas.microsoft.com/office/drawing/2014/main" id="{3496050D-5849-4427-B111-D3FBFEB6E36C}"/>
              </a:ext>
            </a:extLst>
          </p:cNvPr>
          <p:cNvPicPr>
            <a:picLocks noChangeAspect="1"/>
          </p:cNvPicPr>
          <p:nvPr/>
        </p:nvPicPr>
        <p:blipFill rotWithShape="1">
          <a:blip r:embed="rId3"/>
          <a:srcRect l="254" t="-7206" r="-254" b="7206"/>
          <a:stretch/>
        </p:blipFill>
        <p:spPr>
          <a:xfrm>
            <a:off x="-47028" y="3372593"/>
            <a:ext cx="2906301" cy="2665246"/>
          </a:xfrm>
          <a:prstGeom prst="rect">
            <a:avLst/>
          </a:prstGeom>
        </p:spPr>
      </p:pic>
      <p:cxnSp>
        <p:nvCxnSpPr>
          <p:cNvPr id="16" name="Straight Arrow Connector 15">
            <a:extLst>
              <a:ext uri="{FF2B5EF4-FFF2-40B4-BE49-F238E27FC236}">
                <a16:creationId xmlns:a16="http://schemas.microsoft.com/office/drawing/2014/main" id="{AA90FE70-72C5-4C80-B36F-0BC817A00246}"/>
              </a:ext>
            </a:extLst>
          </p:cNvPr>
          <p:cNvCxnSpPr>
            <a:cxnSpLocks/>
          </p:cNvCxnSpPr>
          <p:nvPr/>
        </p:nvCxnSpPr>
        <p:spPr>
          <a:xfrm>
            <a:off x="2590801" y="2412922"/>
            <a:ext cx="802848" cy="17914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BF012465-C0C3-41EF-ABF3-17908885C78B}"/>
              </a:ext>
            </a:extLst>
          </p:cNvPr>
          <p:cNvCxnSpPr>
            <a:cxnSpLocks/>
          </p:cNvCxnSpPr>
          <p:nvPr/>
        </p:nvCxnSpPr>
        <p:spPr>
          <a:xfrm>
            <a:off x="1649692" y="4177491"/>
            <a:ext cx="1620056" cy="7712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2" name="TextBox 21">
            <a:extLst>
              <a:ext uri="{FF2B5EF4-FFF2-40B4-BE49-F238E27FC236}">
                <a16:creationId xmlns:a16="http://schemas.microsoft.com/office/drawing/2014/main" id="{0E34A7F7-1CE2-4218-B42B-5FFDCAB982D0}"/>
              </a:ext>
            </a:extLst>
          </p:cNvPr>
          <p:cNvSpPr txBox="1"/>
          <p:nvPr/>
        </p:nvSpPr>
        <p:spPr>
          <a:xfrm>
            <a:off x="3991612" y="4985548"/>
            <a:ext cx="4947905" cy="954107"/>
          </a:xfrm>
          <a:prstGeom prst="rect">
            <a:avLst/>
          </a:prstGeom>
          <a:noFill/>
        </p:spPr>
        <p:txBody>
          <a:bodyPr wrap="square" rtlCol="0">
            <a:spAutoFit/>
          </a:bodyPr>
          <a:lstStyle/>
          <a:p>
            <a:pPr marL="285750" indent="-285750" algn="ctr">
              <a:buFontTx/>
              <a:buChar char="-"/>
            </a:pPr>
            <a:r>
              <a:rPr lang="en-US" b="1" dirty="0">
                <a:latin typeface="Times New Roman" panose="02020603050405020304" pitchFamily="18" charset="0"/>
                <a:cs typeface="Times New Roman" panose="02020603050405020304" pitchFamily="18" charset="0"/>
              </a:rPr>
              <a:t>The goal of our proposed scheme to find the optimal path against wind and based on Zermelo’s Based Optimizer and enforce the aircraft to follow that path optimally with respect to Objective Function</a:t>
            </a:r>
            <a:endParaRPr lang="it-IT" b="1" dirty="0">
              <a:latin typeface="Times New Roman" panose="02020603050405020304" pitchFamily="18" charset="0"/>
              <a:cs typeface="Times New Roman" panose="02020603050405020304" pitchFamily="18" charset="0"/>
            </a:endParaRPr>
          </a:p>
        </p:txBody>
      </p:sp>
      <p:sp>
        <p:nvSpPr>
          <p:cNvPr id="23" name="Google Shape;260;p27">
            <a:extLst>
              <a:ext uri="{FF2B5EF4-FFF2-40B4-BE49-F238E27FC236}">
                <a16:creationId xmlns:a16="http://schemas.microsoft.com/office/drawing/2014/main" id="{005060D6-2961-4666-A1C2-AA94F0911BE0}"/>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Proposed Navigation Scheme</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00454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0DE64-A788-4DE3-BD1B-F6F48DE80D42}"/>
              </a:ext>
            </a:extLst>
          </p:cNvPr>
          <p:cNvSpPr>
            <a:spLocks noGrp="1"/>
          </p:cNvSpPr>
          <p:nvPr>
            <p:ph type="title"/>
          </p:nvPr>
        </p:nvSpPr>
        <p:spPr/>
        <p:txBody>
          <a:bodyPr/>
          <a:lstStyle/>
          <a:p>
            <a:r>
              <a:rPr lang="en-US" dirty="0"/>
              <a:t>Results &amp; Simulations  </a:t>
            </a:r>
            <a:endParaRPr lang="it-IT" dirty="0"/>
          </a:p>
        </p:txBody>
      </p:sp>
      <p:sp>
        <p:nvSpPr>
          <p:cNvPr id="3" name="Text Placeholder 2">
            <a:extLst>
              <a:ext uri="{FF2B5EF4-FFF2-40B4-BE49-F238E27FC236}">
                <a16:creationId xmlns:a16="http://schemas.microsoft.com/office/drawing/2014/main" id="{9BE607C9-2DBB-4EB4-93FD-71EF3A50C5A9}"/>
              </a:ext>
            </a:extLst>
          </p:cNvPr>
          <p:cNvSpPr>
            <a:spLocks noGrp="1"/>
          </p:cNvSpPr>
          <p:nvPr>
            <p:ph type="body" idx="1"/>
          </p:nvPr>
        </p:nvSpPr>
        <p:spPr>
          <a:xfrm>
            <a:off x="1116012" y="1752600"/>
            <a:ext cx="7559675" cy="3243606"/>
          </a:xfrm>
        </p:spPr>
        <p:txBody>
          <a:bodyPr/>
          <a:lstStyle/>
          <a:p>
            <a:pPr marL="342900" algn="ctr">
              <a:spcBef>
                <a:spcPts val="0"/>
              </a:spcBef>
              <a:buFont typeface="+mj-lt"/>
              <a:buAutoNum type="arabicParenR"/>
            </a:pPr>
            <a:r>
              <a:rPr lang="en-US" sz="1800" dirty="0">
                <a:effectLst/>
                <a:latin typeface="Times New Roman" panose="02020603050405020304" pitchFamily="18" charset="0"/>
                <a:ea typeface="Times New Roman" panose="02020603050405020304" pitchFamily="18" charset="0"/>
              </a:rPr>
              <a:t>Stabilize the closed loop dynamics</a:t>
            </a:r>
          </a:p>
          <a:p>
            <a:pPr marL="342900" marR="0" lvl="0" indent="-342900" algn="ctr" rtl="0">
              <a:spcBef>
                <a:spcPts val="0"/>
              </a:spcBef>
              <a:spcAft>
                <a:spcPts val="0"/>
              </a:spcAft>
              <a:buFont typeface="+mj-lt"/>
              <a:buAutoNum type="arabicParenR"/>
            </a:pPr>
            <a:r>
              <a:rPr lang="en-US" sz="1800" dirty="0">
                <a:effectLst/>
                <a:latin typeface="Times New Roman" panose="02020603050405020304" pitchFamily="18" charset="0"/>
                <a:ea typeface="Times New Roman" panose="02020603050405020304" pitchFamily="18" charset="0"/>
              </a:rPr>
              <a:t>FAST MANOUVER 10% overshoot, sett. time less 0.5 s</a:t>
            </a:r>
          </a:p>
          <a:p>
            <a:pPr marL="342900" marR="0" lvl="0" indent="-342900" algn="ctr" rtl="0">
              <a:spcBef>
                <a:spcPts val="0"/>
              </a:spcBef>
              <a:spcAft>
                <a:spcPts val="0"/>
              </a:spcAft>
              <a:buFont typeface="+mj-lt"/>
              <a:buAutoNum type="arabicParenR"/>
            </a:pPr>
            <a:r>
              <a:rPr lang="en-US" sz="1800" dirty="0">
                <a:effectLst/>
                <a:latin typeface="Times New Roman" panose="02020603050405020304" pitchFamily="18" charset="0"/>
                <a:ea typeface="Times New Roman" panose="02020603050405020304" pitchFamily="18" charset="0"/>
              </a:rPr>
              <a:t>SLOW MANOUVER 0% overshoot Sett. time less 2.0 s</a:t>
            </a:r>
            <a:endParaRPr lang="en-US" sz="1800" dirty="0">
              <a:latin typeface="Times New Roman" panose="02020603050405020304" pitchFamily="18" charset="0"/>
            </a:endParaRPr>
          </a:p>
          <a:p>
            <a:pPr marL="0" marR="0" lvl="0" indent="0" algn="ctr" rtl="0">
              <a:spcBef>
                <a:spcPts val="0"/>
              </a:spcBef>
              <a:spcAft>
                <a:spcPts val="0"/>
              </a:spcAft>
              <a:buNone/>
            </a:pPr>
            <a:endParaRPr lang="en-US" sz="1800" dirty="0">
              <a:latin typeface="Times New Roman" panose="02020603050405020304" pitchFamily="18" charset="0"/>
            </a:endParaRPr>
          </a:p>
          <a:p>
            <a:pPr marL="0" marR="0" lvl="0" indent="0" algn="ctr" rtl="0">
              <a:spcBef>
                <a:spcPts val="0"/>
              </a:spcBef>
              <a:spcAft>
                <a:spcPts val="0"/>
              </a:spcAft>
              <a:buNone/>
            </a:pPr>
            <a:r>
              <a:rPr lang="en-US" sz="1800" dirty="0">
                <a:latin typeface="Times New Roman" panose="02020603050405020304" pitchFamily="18" charset="0"/>
              </a:rPr>
              <a:t>How ?</a:t>
            </a:r>
            <a:br>
              <a:rPr lang="en-US" sz="1800" dirty="0">
                <a:latin typeface="Times New Roman" panose="02020603050405020304" pitchFamily="18" charset="0"/>
              </a:rPr>
            </a:br>
            <a:endParaRPr lang="en-US" sz="1800" dirty="0">
              <a:latin typeface="Times New Roman" panose="02020603050405020304" pitchFamily="18" charset="0"/>
            </a:endParaRPr>
          </a:p>
          <a:p>
            <a:pPr marL="0" marR="0" lvl="0" indent="0" algn="ctr" rtl="0">
              <a:spcBef>
                <a:spcPts val="0"/>
              </a:spcBef>
              <a:spcAft>
                <a:spcPts val="0"/>
              </a:spcAft>
              <a:buNone/>
            </a:pPr>
            <a:endParaRPr lang="en-US" sz="1800" dirty="0">
              <a:latin typeface="Times New Roman" panose="02020603050405020304" pitchFamily="18" charset="0"/>
            </a:endParaRPr>
          </a:p>
          <a:p>
            <a:pPr marL="0" marR="0" lvl="0" indent="0" algn="ctr" rtl="0">
              <a:spcBef>
                <a:spcPts val="0"/>
              </a:spcBef>
              <a:spcAft>
                <a:spcPts val="0"/>
              </a:spcAft>
              <a:buNone/>
            </a:pPr>
            <a:endParaRPr lang="en-US" sz="1800" dirty="0">
              <a:latin typeface="Times New Roman" panose="02020603050405020304" pitchFamily="18" charset="0"/>
            </a:endParaRPr>
          </a:p>
          <a:p>
            <a:pPr marL="0" marR="0" lvl="0" indent="0" algn="ctr" rtl="0">
              <a:spcBef>
                <a:spcPts val="0"/>
              </a:spcBef>
              <a:spcAft>
                <a:spcPts val="0"/>
              </a:spcAft>
              <a:buNone/>
            </a:pPr>
            <a:endParaRPr lang="en-US" sz="1800" dirty="0">
              <a:latin typeface="Times New Roman" panose="02020603050405020304" pitchFamily="18" charset="0"/>
            </a:endParaRPr>
          </a:p>
          <a:p>
            <a:pPr marL="0" marR="0" lvl="0" indent="0" algn="ctr" rtl="0">
              <a:spcBef>
                <a:spcPts val="0"/>
              </a:spcBef>
              <a:spcAft>
                <a:spcPts val="0"/>
              </a:spcAft>
              <a:buNone/>
            </a:pPr>
            <a:r>
              <a:rPr lang="en-US" sz="1800" dirty="0">
                <a:latin typeface="Times New Roman" panose="02020603050405020304" pitchFamily="18" charset="0"/>
              </a:rPr>
              <a:t>In which we will apply two control methods </a:t>
            </a:r>
          </a:p>
          <a:p>
            <a:pPr marL="342900" marR="0" lvl="0" algn="ctr" rtl="0">
              <a:spcBef>
                <a:spcPts val="0"/>
              </a:spcBef>
              <a:spcAft>
                <a:spcPts val="0"/>
              </a:spcAft>
              <a:buAutoNum type="arabicParenR"/>
            </a:pPr>
            <a:r>
              <a:rPr lang="en-US" sz="1800" dirty="0">
                <a:latin typeface="Times New Roman" panose="02020603050405020304" pitchFamily="18" charset="0"/>
              </a:rPr>
              <a:t>Pole Placement Method </a:t>
            </a:r>
          </a:p>
          <a:p>
            <a:pPr marR="0" lvl="0" indent="-457200" algn="ctr" rtl="0">
              <a:spcBef>
                <a:spcPts val="0"/>
              </a:spcBef>
              <a:spcAft>
                <a:spcPts val="0"/>
              </a:spcAft>
              <a:buAutoNum type="arabicParenR"/>
            </a:pPr>
            <a:r>
              <a:rPr lang="en-US" sz="1800" dirty="0">
                <a:latin typeface="Times New Roman" panose="02020603050405020304" pitchFamily="18" charset="0"/>
              </a:rPr>
              <a:t>Linear Quadratic Regulator </a:t>
            </a:r>
          </a:p>
          <a:p>
            <a:pPr marL="0" marR="0" lvl="0" indent="0" algn="ctr" rtl="0">
              <a:spcBef>
                <a:spcPts val="0"/>
              </a:spcBef>
              <a:spcAft>
                <a:spcPts val="0"/>
              </a:spcAft>
              <a:buNone/>
            </a:pPr>
            <a:endParaRPr lang="it-IT" dirty="0"/>
          </a:p>
        </p:txBody>
      </p:sp>
      <p:sp>
        <p:nvSpPr>
          <p:cNvPr id="4" name="Slide Number Placeholder 3">
            <a:extLst>
              <a:ext uri="{FF2B5EF4-FFF2-40B4-BE49-F238E27FC236}">
                <a16:creationId xmlns:a16="http://schemas.microsoft.com/office/drawing/2014/main" id="{71ECB6C5-3FEE-44B5-9F1F-26F9C169FEF7}"/>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19</a:t>
            </a:fld>
            <a:endParaRPr/>
          </a:p>
        </p:txBody>
      </p:sp>
      <p:sp>
        <p:nvSpPr>
          <p:cNvPr id="5" name="Google Shape;260;p27">
            <a:extLst>
              <a:ext uri="{FF2B5EF4-FFF2-40B4-BE49-F238E27FC236}">
                <a16:creationId xmlns:a16="http://schemas.microsoft.com/office/drawing/2014/main" id="{3C8F99DC-93B6-4CF8-BA6C-E892F14A92A9}"/>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057B81B1-12DF-46D5-ADAA-93B76236B35D}"/>
              </a:ext>
            </a:extLst>
          </p:cNvPr>
          <p:cNvSpPr txBox="1"/>
          <p:nvPr/>
        </p:nvSpPr>
        <p:spPr>
          <a:xfrm>
            <a:off x="2101125" y="1170969"/>
            <a:ext cx="5589448" cy="369332"/>
          </a:xfrm>
          <a:prstGeom prst="rect">
            <a:avLst/>
          </a:prstGeom>
          <a:noFill/>
        </p:spPr>
        <p:txBody>
          <a:bodyPr wrap="square" rtlCol="0">
            <a:spAutoFit/>
          </a:bodyPr>
          <a:lstStyle/>
          <a:p>
            <a:pPr algn="ctr"/>
            <a:r>
              <a:rPr lang="en-US" sz="1800" b="1" dirty="0">
                <a:latin typeface="Times New Roman" panose="02020603050405020304" pitchFamily="18" charset="0"/>
                <a:ea typeface="Times New Roman" panose="02020603050405020304" pitchFamily="18" charset="0"/>
              </a:rPr>
              <a:t>R</a:t>
            </a:r>
            <a:r>
              <a:rPr lang="en-US" sz="1800" b="1" dirty="0">
                <a:effectLst/>
                <a:latin typeface="Times New Roman" panose="02020603050405020304" pitchFamily="18" charset="0"/>
                <a:ea typeface="Times New Roman" panose="02020603050405020304" pitchFamily="18" charset="0"/>
              </a:rPr>
              <a:t>equired </a:t>
            </a:r>
            <a:r>
              <a:rPr lang="en-US" sz="1800" b="1" dirty="0">
                <a:latin typeface="Times New Roman" panose="02020603050405020304" pitchFamily="18" charset="0"/>
                <a:ea typeface="Times New Roman" panose="02020603050405020304" pitchFamily="18" charset="0"/>
              </a:rPr>
              <a:t>P</a:t>
            </a:r>
            <a:r>
              <a:rPr lang="en-US" sz="1800" b="1" dirty="0">
                <a:effectLst/>
                <a:latin typeface="Times New Roman" panose="02020603050405020304" pitchFamily="18" charset="0"/>
                <a:ea typeface="Times New Roman" panose="02020603050405020304" pitchFamily="18" charset="0"/>
              </a:rPr>
              <a:t>erformance </a:t>
            </a:r>
            <a:r>
              <a:rPr lang="en-US" sz="1800" b="1" dirty="0">
                <a:latin typeface="Times New Roman" panose="02020603050405020304" pitchFamily="18" charset="0"/>
                <a:ea typeface="Times New Roman" panose="02020603050405020304" pitchFamily="18" charset="0"/>
              </a:rPr>
              <a:t>S</a:t>
            </a:r>
            <a:r>
              <a:rPr lang="en-US" sz="1800" b="1" dirty="0">
                <a:effectLst/>
                <a:latin typeface="Times New Roman" panose="02020603050405020304" pitchFamily="18" charset="0"/>
                <a:ea typeface="Times New Roman" panose="02020603050405020304" pitchFamily="18" charset="0"/>
              </a:rPr>
              <a:t>pecifications </a:t>
            </a:r>
            <a:r>
              <a:rPr lang="en-US" sz="1800" b="1" dirty="0">
                <a:latin typeface="Times New Roman" panose="02020603050405020304" pitchFamily="18" charset="0"/>
                <a:cs typeface="Times New Roman" panose="02020603050405020304" pitchFamily="18" charset="0"/>
              </a:rPr>
              <a:t> </a:t>
            </a:r>
            <a:endParaRPr lang="it-IT" sz="1800" b="1" dirty="0">
              <a:latin typeface="Times New Roman" panose="02020603050405020304" pitchFamily="18" charset="0"/>
              <a:cs typeface="Times New Roman" panose="02020603050405020304" pitchFamily="18" charset="0"/>
            </a:endParaRPr>
          </a:p>
        </p:txBody>
      </p:sp>
      <p:sp>
        <p:nvSpPr>
          <p:cNvPr id="7" name="Arrow: Down 6">
            <a:extLst>
              <a:ext uri="{FF2B5EF4-FFF2-40B4-BE49-F238E27FC236}">
                <a16:creationId xmlns:a16="http://schemas.microsoft.com/office/drawing/2014/main" id="{F9B12783-2D1F-444A-BA18-06CC7080DBC9}"/>
              </a:ext>
            </a:extLst>
          </p:cNvPr>
          <p:cNvSpPr/>
          <p:nvPr/>
        </p:nvSpPr>
        <p:spPr>
          <a:xfrm>
            <a:off x="4693172" y="3374403"/>
            <a:ext cx="405353" cy="70701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568081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0"/>
        <p:cNvGrpSpPr/>
        <p:nvPr/>
      </p:nvGrpSpPr>
      <p:grpSpPr>
        <a:xfrm>
          <a:off x="0" y="0"/>
          <a:ext cx="0" cy="0"/>
          <a:chOff x="0" y="0"/>
          <a:chExt cx="0" cy="0"/>
        </a:xfrm>
      </p:grpSpPr>
      <p:sp>
        <p:nvSpPr>
          <p:cNvPr id="121" name="Google Shape;121;p17"/>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122" name="Google Shape;122;p17"/>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a:solidFill>
                  <a:schemeClr val="lt1"/>
                </a:solidFill>
              </a:rPr>
              <a:t>Contents</a:t>
            </a:r>
            <a:endParaRPr b="1">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a:solidFill>
                <a:schemeClr val="lt1"/>
              </a:solidFill>
            </a:endParaRPr>
          </a:p>
        </p:txBody>
      </p:sp>
      <p:sp>
        <p:nvSpPr>
          <p:cNvPr id="123" name="Google Shape;123;p17"/>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2</a:t>
            </a:fld>
            <a:endParaRPr/>
          </a:p>
        </p:txBody>
      </p:sp>
      <p:sp>
        <p:nvSpPr>
          <p:cNvPr id="124" name="Google Shape;124;p17"/>
          <p:cNvSpPr txBox="1">
            <a:spLocks noGrp="1"/>
          </p:cNvSpPr>
          <p:nvPr>
            <p:ph type="title"/>
          </p:nvPr>
        </p:nvSpPr>
        <p:spPr>
          <a:xfrm>
            <a:off x="1156212" y="858837"/>
            <a:ext cx="7416900" cy="5097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sz="2500" dirty="0">
                <a:latin typeface="Times New Roman" panose="02020603050405020304" pitchFamily="18" charset="0"/>
                <a:cs typeface="Times New Roman" panose="02020603050405020304" pitchFamily="18" charset="0"/>
              </a:rPr>
              <a:t>Contents</a:t>
            </a:r>
            <a:endParaRPr sz="25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endParaRPr dirty="0"/>
          </a:p>
        </p:txBody>
      </p:sp>
      <p:sp>
        <p:nvSpPr>
          <p:cNvPr id="125" name="Google Shape;125;p17"/>
          <p:cNvSpPr txBox="1">
            <a:spLocks noGrp="1"/>
          </p:cNvSpPr>
          <p:nvPr>
            <p:ph type="body" idx="1"/>
          </p:nvPr>
        </p:nvSpPr>
        <p:spPr>
          <a:xfrm>
            <a:off x="1051361" y="1243600"/>
            <a:ext cx="7041300" cy="4038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2000" dirty="0"/>
          </a:p>
          <a:p>
            <a:pPr marL="457200" lvl="0" indent="-355600" algn="l" rtl="0">
              <a:spcBef>
                <a:spcPts val="0"/>
              </a:spcBef>
              <a:spcAft>
                <a:spcPts val="0"/>
              </a:spcAft>
              <a:buSzPts val="2000"/>
              <a:buAutoNum type="arabicParenR"/>
            </a:pPr>
            <a:r>
              <a:rPr lang="en-GB" sz="2000" dirty="0">
                <a:latin typeface="Times New Roman" panose="02020603050405020304" pitchFamily="18" charset="0"/>
                <a:cs typeface="Times New Roman" panose="02020603050405020304" pitchFamily="18" charset="0"/>
              </a:rPr>
              <a:t>Motivation &amp; literature review. </a:t>
            </a:r>
            <a:endParaRPr sz="2000" dirty="0">
              <a:latin typeface="Times New Roman" panose="02020603050405020304" pitchFamily="18" charset="0"/>
              <a:cs typeface="Times New Roman" panose="02020603050405020304" pitchFamily="18" charset="0"/>
            </a:endParaRPr>
          </a:p>
          <a:p>
            <a:pPr marL="457200" lvl="0" indent="-355600" algn="l" rtl="0">
              <a:spcBef>
                <a:spcPts val="0"/>
              </a:spcBef>
              <a:spcAft>
                <a:spcPts val="0"/>
              </a:spcAft>
              <a:buSzPts val="2000"/>
              <a:buAutoNum type="arabicParenR"/>
            </a:pPr>
            <a:r>
              <a:rPr lang="en-GB" sz="2000" dirty="0">
                <a:latin typeface="Times New Roman" panose="02020603050405020304" pitchFamily="18" charset="0"/>
                <a:cs typeface="Times New Roman" panose="02020603050405020304" pitchFamily="18" charset="0"/>
              </a:rPr>
              <a:t>Model .</a:t>
            </a:r>
            <a:endParaRPr sz="2000" dirty="0">
              <a:latin typeface="Times New Roman" panose="02020603050405020304" pitchFamily="18" charset="0"/>
              <a:cs typeface="Times New Roman" panose="02020603050405020304" pitchFamily="18" charset="0"/>
            </a:endParaRPr>
          </a:p>
          <a:p>
            <a:pPr marL="457200" lvl="0" indent="-355600" algn="l" rtl="0">
              <a:spcBef>
                <a:spcPts val="0"/>
              </a:spcBef>
              <a:spcAft>
                <a:spcPts val="0"/>
              </a:spcAft>
              <a:buSzPts val="2000"/>
              <a:buAutoNum type="arabicParenR"/>
            </a:pPr>
            <a:r>
              <a:rPr lang="en-GB" sz="2000" dirty="0">
                <a:latin typeface="Times New Roman" panose="02020603050405020304" pitchFamily="18" charset="0"/>
                <a:cs typeface="Times New Roman" panose="02020603050405020304" pitchFamily="18" charset="0"/>
              </a:rPr>
              <a:t>Zermelo’s Problem.</a:t>
            </a:r>
            <a:endParaRPr sz="2000" dirty="0">
              <a:latin typeface="Times New Roman" panose="02020603050405020304" pitchFamily="18" charset="0"/>
              <a:cs typeface="Times New Roman" panose="02020603050405020304" pitchFamily="18" charset="0"/>
            </a:endParaRPr>
          </a:p>
          <a:p>
            <a:pPr marL="457200" lvl="0" indent="-355600" algn="l" rtl="0">
              <a:spcBef>
                <a:spcPts val="0"/>
              </a:spcBef>
              <a:spcAft>
                <a:spcPts val="0"/>
              </a:spcAft>
              <a:buSzPts val="2000"/>
              <a:buAutoNum type="arabicParenR"/>
            </a:pPr>
            <a:r>
              <a:rPr lang="en-GB" sz="2000" dirty="0">
                <a:latin typeface="Times New Roman" panose="02020603050405020304" pitchFamily="18" charset="0"/>
                <a:cs typeface="Times New Roman" panose="02020603050405020304" pitchFamily="18" charset="0"/>
              </a:rPr>
              <a:t>Optimal Tracking scheme.</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4.1) longitudinal model of aircraft.</a:t>
            </a:r>
            <a:br>
              <a:rPr lang="en-GB" sz="2000" dirty="0">
                <a:latin typeface="Times New Roman" panose="02020603050405020304" pitchFamily="18" charset="0"/>
                <a:cs typeface="Times New Roman" panose="02020603050405020304" pitchFamily="18" charset="0"/>
              </a:rPr>
            </a:br>
            <a:r>
              <a:rPr lang="en-GB" sz="2000" dirty="0">
                <a:latin typeface="Times New Roman" panose="02020603050405020304" pitchFamily="18" charset="0"/>
                <a:cs typeface="Times New Roman" panose="02020603050405020304" pitchFamily="18" charset="0"/>
              </a:rPr>
              <a:t>4.2) Proposed navigation scheme</a:t>
            </a:r>
            <a:endParaRPr sz="2000" dirty="0">
              <a:latin typeface="Times New Roman" panose="02020603050405020304" pitchFamily="18" charset="0"/>
              <a:cs typeface="Times New Roman" panose="02020603050405020304" pitchFamily="18" charset="0"/>
            </a:endParaRPr>
          </a:p>
          <a:p>
            <a:pPr marL="457200" lvl="0" indent="-355600" algn="l" rtl="0">
              <a:spcBef>
                <a:spcPts val="0"/>
              </a:spcBef>
              <a:spcAft>
                <a:spcPts val="0"/>
              </a:spcAft>
              <a:buSzPts val="2000"/>
              <a:buAutoNum type="arabicParenR"/>
            </a:pPr>
            <a:r>
              <a:rPr lang="en-GB" sz="2000" dirty="0">
                <a:latin typeface="Times New Roman" panose="02020603050405020304" pitchFamily="18" charset="0"/>
                <a:cs typeface="Times New Roman" panose="02020603050405020304" pitchFamily="18" charset="0"/>
              </a:rPr>
              <a:t>Results &amp; Simulations . </a:t>
            </a:r>
            <a:endParaRPr sz="2000" dirty="0">
              <a:latin typeface="Times New Roman" panose="02020603050405020304" pitchFamily="18" charset="0"/>
              <a:cs typeface="Times New Roman" panose="02020603050405020304" pitchFamily="18" charset="0"/>
            </a:endParaRPr>
          </a:p>
          <a:p>
            <a:pPr marL="457200" lvl="0" indent="-355600" algn="l" rtl="0">
              <a:spcBef>
                <a:spcPts val="0"/>
              </a:spcBef>
              <a:spcAft>
                <a:spcPts val="0"/>
              </a:spcAft>
              <a:buSzPts val="2000"/>
              <a:buAutoNum type="arabicParenR"/>
            </a:pPr>
            <a:r>
              <a:rPr lang="en-GB" sz="2000" dirty="0">
                <a:latin typeface="Times New Roman" panose="02020603050405020304" pitchFamily="18" charset="0"/>
                <a:cs typeface="Times New Roman" panose="02020603050405020304" pitchFamily="18" charset="0"/>
              </a:rPr>
              <a:t>Conclusions &amp;Future work .</a:t>
            </a:r>
            <a:endParaRPr sz="2000" dirty="0">
              <a:latin typeface="Times New Roman" panose="02020603050405020304" pitchFamily="18" charset="0"/>
              <a:cs typeface="Times New Roman" panose="02020603050405020304" pitchFamily="18" charset="0"/>
            </a:endParaRPr>
          </a:p>
          <a:p>
            <a:pPr marL="457200" lvl="0" indent="-355600" algn="l" rtl="0">
              <a:spcBef>
                <a:spcPts val="0"/>
              </a:spcBef>
              <a:spcAft>
                <a:spcPts val="0"/>
              </a:spcAft>
              <a:buSzPts val="2000"/>
              <a:buAutoNum type="arabicParenR"/>
            </a:pPr>
            <a:r>
              <a:rPr lang="en-GB" sz="2000" dirty="0">
                <a:latin typeface="Times New Roman" panose="02020603050405020304" pitchFamily="18" charset="0"/>
                <a:cs typeface="Times New Roman" panose="02020603050405020304" pitchFamily="18" charset="0"/>
              </a:rPr>
              <a:t>References. </a:t>
            </a:r>
            <a:endParaRPr sz="2000" dirty="0">
              <a:latin typeface="Times New Roman" panose="02020603050405020304" pitchFamily="18" charset="0"/>
              <a:cs typeface="Times New Roman" panose="02020603050405020304" pitchFamily="18" charset="0"/>
            </a:endParaRPr>
          </a:p>
          <a:p>
            <a:pPr marL="0" lvl="0" indent="0" algn="l" rtl="0">
              <a:spcBef>
                <a:spcPts val="0"/>
              </a:spcBef>
              <a:spcAft>
                <a:spcPts val="0"/>
              </a:spcAft>
              <a:buNone/>
            </a:pPr>
            <a:r>
              <a:rPr lang="en-GB" sz="2000" dirty="0">
                <a:latin typeface="Times New Roman" panose="02020603050405020304" pitchFamily="18" charset="0"/>
                <a:cs typeface="Times New Roman" panose="02020603050405020304" pitchFamily="18" charset="0"/>
              </a:rPr>
              <a:t> </a:t>
            </a:r>
            <a:endParaRPr sz="2000" dirty="0">
              <a:latin typeface="Times New Roman" panose="02020603050405020304" pitchFamily="18" charset="0"/>
              <a:cs typeface="Times New Roman" panose="02020603050405020304" pitchFamily="18" charset="0"/>
            </a:endParaRPr>
          </a:p>
        </p:txBody>
      </p:sp>
      <p:sp>
        <p:nvSpPr>
          <p:cNvPr id="126" name="Google Shape;126;p17"/>
          <p:cNvSpPr txBox="1"/>
          <p:nvPr/>
        </p:nvSpPr>
        <p:spPr>
          <a:xfrm>
            <a:off x="1954212" y="630237"/>
            <a:ext cx="184150" cy="22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900" b="0" i="0" u="non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02E1A-0F3C-463D-9BDE-42F7A2826B42}"/>
              </a:ext>
            </a:extLst>
          </p:cNvPr>
          <p:cNvSpPr>
            <a:spLocks noGrp="1"/>
          </p:cNvSpPr>
          <p:nvPr>
            <p:ph type="title"/>
          </p:nvPr>
        </p:nvSpPr>
        <p:spPr/>
        <p:txBody>
          <a:bodyPr/>
          <a:lstStyle/>
          <a:p>
            <a:r>
              <a:rPr lang="en-US" dirty="0"/>
              <a:t>Results &amp; Simulations </a:t>
            </a:r>
            <a:endParaRPr lang="it-IT" dirty="0"/>
          </a:p>
        </p:txBody>
      </p:sp>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0EBC399-CC28-4D68-B342-00DD99A94472}"/>
                  </a:ext>
                </a:extLst>
              </p:cNvPr>
              <p:cNvSpPr>
                <a:spLocks noGrp="1"/>
              </p:cNvSpPr>
              <p:nvPr>
                <p:ph type="body" idx="1"/>
              </p:nvPr>
            </p:nvSpPr>
            <p:spPr/>
            <p:txBody>
              <a:bodyPr/>
              <a:lstStyle/>
              <a:p>
                <a:pPr marL="0" marR="0" algn="just">
                  <a:spcBef>
                    <a:spcPts val="0"/>
                  </a:spcBef>
                  <a:spcAft>
                    <a:spcPts val="1000"/>
                  </a:spcAft>
                </a:pPr>
                <a:r>
                  <a:rPr lang="en-US" sz="1800" dirty="0">
                    <a:effectLst/>
                    <a:latin typeface="Times New Roman" panose="02020603050405020304" pitchFamily="18" charset="0"/>
                    <a:ea typeface="Times New Roman" panose="02020603050405020304" pitchFamily="18" charset="0"/>
                  </a:rPr>
                  <a:t>The idea behind this method is to determine the value of the gain K in order to place the poles of the closed loop system in specific locations</a:t>
                </a:r>
                <a:br>
                  <a:rPr lang="en-US" sz="1800" dirty="0">
                    <a:effectLst/>
                    <a:latin typeface="Times New Roman" panose="02020603050405020304" pitchFamily="18" charset="0"/>
                    <a:ea typeface="Times New Roman" panose="02020603050405020304" pitchFamily="18" charset="0"/>
                  </a:rPr>
                </a:br>
                <a:r>
                  <a:rPr lang="en-US" sz="1800" dirty="0">
                    <a:effectLst/>
                    <a:latin typeface="Times New Roman" panose="02020603050405020304" pitchFamily="18" charset="0"/>
                    <a:ea typeface="Times New Roman" panose="02020603050405020304" pitchFamily="18" charset="0"/>
                  </a:rPr>
                  <a:t>We have chosen these values for the poles:</a:t>
                </a:r>
                <a:endParaRPr lang="it-IT" sz="1800" dirty="0">
                  <a:effectLst/>
                  <a:latin typeface="Times New Roman" panose="02020603050405020304" pitchFamily="18" charset="0"/>
                  <a:ea typeface="Times New Roman" panose="02020603050405020304" pitchFamily="18" charset="0"/>
                </a:endParaRPr>
              </a:p>
              <a:p>
                <a:pPr marL="0" marR="0" algn="ctr">
                  <a:spcBef>
                    <a:spcPts val="0"/>
                  </a:spcBef>
                  <a:spcAft>
                    <a:spcPts val="1000"/>
                  </a:spcAft>
                </a:pPr>
                <a14:m>
                  <m:oMath xmlns:m="http://schemas.openxmlformats.org/officeDocument/2006/math">
                    <m:sSub>
                      <m:sSubPr>
                        <m:ctrlPr>
                          <a:rPr lang="it-IT"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𝑝</m:t>
                        </m:r>
                      </m:e>
                      <m:sub>
                        <m:r>
                          <a:rPr lang="en-US" sz="1800" i="1">
                            <a:effectLst/>
                            <a:latin typeface="Cambria Math" panose="02040503050406030204" pitchFamily="18" charset="0"/>
                            <a:ea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rPr>
                      <m:t>=−2+0.4</m:t>
                    </m:r>
                    <m:r>
                      <a:rPr lang="en-US" sz="1800" i="1">
                        <a:effectLst/>
                        <a:latin typeface="Cambria Math" panose="02040503050406030204" pitchFamily="18" charset="0"/>
                        <a:ea typeface="Times New Roman" panose="02020603050405020304" pitchFamily="18" charset="0"/>
                      </a:rPr>
                      <m:t>𝑗</m:t>
                    </m:r>
                  </m:oMath>
                </a14:m>
                <a:endParaRPr lang="it-IT" sz="1800" dirty="0">
                  <a:effectLst/>
                  <a:latin typeface="Times New Roman" panose="02020603050405020304" pitchFamily="18" charset="0"/>
                  <a:ea typeface="Times New Roman" panose="02020603050405020304" pitchFamily="18" charset="0"/>
                </a:endParaRPr>
              </a:p>
              <a:p>
                <a:pPr marL="0" marR="0" algn="ctr">
                  <a:spcBef>
                    <a:spcPts val="0"/>
                  </a:spcBef>
                  <a:spcAft>
                    <a:spcPts val="1000"/>
                  </a:spcAft>
                </a:pPr>
                <a14:m>
                  <m:oMath xmlns:m="http://schemas.openxmlformats.org/officeDocument/2006/math">
                    <m:sSub>
                      <m:sSubPr>
                        <m:ctrlPr>
                          <a:rPr lang="it-IT"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𝑝</m:t>
                        </m:r>
                      </m:e>
                      <m:sub>
                        <m:r>
                          <a:rPr lang="en-US" sz="1800" i="1">
                            <a:effectLst/>
                            <a:latin typeface="Cambria Math" panose="02040503050406030204" pitchFamily="18" charset="0"/>
                            <a:ea typeface="Times New Roman" panose="02020603050405020304" pitchFamily="18" charset="0"/>
                          </a:rPr>
                          <m:t>2</m:t>
                        </m:r>
                      </m:sub>
                    </m:sSub>
                    <m:r>
                      <a:rPr lang="en-US" sz="1800" i="1">
                        <a:effectLst/>
                        <a:latin typeface="Cambria Math" panose="02040503050406030204" pitchFamily="18" charset="0"/>
                        <a:ea typeface="Times New Roman" panose="02020603050405020304" pitchFamily="18" charset="0"/>
                      </a:rPr>
                      <m:t>=−2−0.4</m:t>
                    </m:r>
                    <m:r>
                      <a:rPr lang="en-US" sz="1800" i="1">
                        <a:effectLst/>
                        <a:latin typeface="Cambria Math" panose="02040503050406030204" pitchFamily="18" charset="0"/>
                        <a:ea typeface="Times New Roman" panose="02020603050405020304" pitchFamily="18" charset="0"/>
                      </a:rPr>
                      <m:t>𝑗</m:t>
                    </m:r>
                  </m:oMath>
                </a14:m>
                <a:endParaRPr lang="it-IT" sz="1800" dirty="0">
                  <a:effectLst/>
                  <a:latin typeface="Times New Roman" panose="02020603050405020304" pitchFamily="18" charset="0"/>
                  <a:ea typeface="Times New Roman" panose="02020603050405020304" pitchFamily="18" charset="0"/>
                </a:endParaRPr>
              </a:p>
              <a:p>
                <a:pPr marL="0" marR="0" algn="ctr">
                  <a:spcBef>
                    <a:spcPts val="0"/>
                  </a:spcBef>
                  <a:spcAft>
                    <a:spcPts val="1000"/>
                  </a:spcAft>
                </a:pPr>
                <a14:m>
                  <m:oMath xmlns:m="http://schemas.openxmlformats.org/officeDocument/2006/math">
                    <m:sSub>
                      <m:sSubPr>
                        <m:ctrlPr>
                          <a:rPr lang="it-IT"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𝑝</m:t>
                        </m:r>
                      </m:e>
                      <m:sub>
                        <m:r>
                          <a:rPr lang="en-US" sz="1800" i="1">
                            <a:effectLst/>
                            <a:latin typeface="Cambria Math" panose="02040503050406030204" pitchFamily="18" charset="0"/>
                            <a:ea typeface="Times New Roman" panose="02020603050405020304" pitchFamily="18" charset="0"/>
                          </a:rPr>
                          <m:t>3</m:t>
                        </m:r>
                      </m:sub>
                    </m:sSub>
                    <m:r>
                      <a:rPr lang="en-US" sz="1800" i="1">
                        <a:effectLst/>
                        <a:latin typeface="Cambria Math" panose="02040503050406030204" pitchFamily="18" charset="0"/>
                        <a:ea typeface="Times New Roman" panose="02020603050405020304" pitchFamily="18" charset="0"/>
                      </a:rPr>
                      <m:t>=−6</m:t>
                    </m:r>
                  </m:oMath>
                </a14:m>
                <a:endParaRPr lang="it-IT" sz="1800" dirty="0">
                  <a:effectLst/>
                  <a:latin typeface="Times New Roman" panose="02020603050405020304" pitchFamily="18" charset="0"/>
                  <a:ea typeface="Times New Roman" panose="02020603050405020304" pitchFamily="18" charset="0"/>
                </a:endParaRPr>
              </a:p>
              <a:p>
                <a:pPr marL="0" marR="0" algn="just">
                  <a:spcBef>
                    <a:spcPts val="0"/>
                  </a:spcBef>
                  <a:spcAft>
                    <a:spcPts val="1000"/>
                  </a:spcAft>
                </a:pPr>
                <a:r>
                  <a:rPr lang="en-US" sz="1800" dirty="0">
                    <a:effectLst/>
                    <a:latin typeface="Times New Roman" panose="02020603050405020304" pitchFamily="18" charset="0"/>
                    <a:ea typeface="Times New Roman" panose="02020603050405020304" pitchFamily="18" charset="0"/>
                  </a:rPr>
                  <a:t>And these are the respective gains:</a:t>
                </a:r>
                <a:endParaRPr lang="it-IT" sz="1800" dirty="0">
                  <a:effectLst/>
                  <a:latin typeface="Times New Roman" panose="02020603050405020304" pitchFamily="18" charset="0"/>
                  <a:ea typeface="Times New Roman" panose="02020603050405020304" pitchFamily="18" charset="0"/>
                </a:endParaRPr>
              </a:p>
              <a:p>
                <a:pPr marL="0" marR="0" algn="ctr">
                  <a:spcBef>
                    <a:spcPts val="0"/>
                  </a:spcBef>
                  <a:spcAft>
                    <a:spcPts val="1000"/>
                  </a:spcAft>
                </a:pPr>
                <a14:m>
                  <m:oMath xmlns:m="http://schemas.openxmlformats.org/officeDocument/2006/math">
                    <m:sSub>
                      <m:sSubPr>
                        <m:ctrlPr>
                          <a:rPr lang="it-IT"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𝐾</m:t>
                        </m:r>
                        <m:r>
                          <a:rPr lang="en-US" sz="1800" i="1">
                            <a:effectLst/>
                            <a:latin typeface="Cambria Math" panose="02040503050406030204" pitchFamily="18" charset="0"/>
                            <a:ea typeface="Times New Roman" panose="02020603050405020304" pitchFamily="18" charset="0"/>
                          </a:rPr>
                          <m:t>′</m:t>
                        </m:r>
                      </m:e>
                      <m:sub>
                        <m:r>
                          <a:rPr lang="en-US" sz="1800" i="1">
                            <a:effectLst/>
                            <a:latin typeface="Cambria Math" panose="02040503050406030204" pitchFamily="18" charset="0"/>
                            <a:ea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rPr>
                      <m:t>=</m:t>
                    </m:r>
                    <m:d>
                      <m:dPr>
                        <m:ctrlPr>
                          <a:rPr lang="it-IT" sz="1800" i="1">
                            <a:effectLst/>
                            <a:latin typeface="Cambria Math" panose="02040503050406030204" pitchFamily="18" charset="0"/>
                            <a:ea typeface="Times New Roman" panose="02020603050405020304" pitchFamily="18" charset="0"/>
                          </a:rPr>
                        </m:ctrlPr>
                      </m:dPr>
                      <m:e>
                        <m:eqArr>
                          <m:eqArrPr>
                            <m:ctrlPr>
                              <a:rPr lang="it-IT" sz="1800" i="1">
                                <a:effectLst/>
                                <a:latin typeface="Cambria Math" panose="02040503050406030204" pitchFamily="18" charset="0"/>
                                <a:ea typeface="Times New Roman" panose="02020603050405020304" pitchFamily="18" charset="0"/>
                              </a:rPr>
                            </m:ctrlPr>
                          </m:eqArrPr>
                          <m:e>
                            <m:r>
                              <a:rPr lang="en-US" sz="1800" i="1">
                                <a:effectLst/>
                                <a:latin typeface="Cambria Math" panose="02040503050406030204" pitchFamily="18" charset="0"/>
                                <a:ea typeface="Times New Roman" panose="02020603050405020304" pitchFamily="18" charset="0"/>
                              </a:rPr>
                              <m:t>203.9156</m:t>
                            </m:r>
                          </m:e>
                          <m:e>
                            <m:r>
                              <a:rPr lang="en-US" sz="1800" i="1">
                                <a:effectLst/>
                                <a:latin typeface="Cambria Math" panose="02040503050406030204" pitchFamily="18" charset="0"/>
                                <a:ea typeface="Times New Roman" panose="02020603050405020304" pitchFamily="18" charset="0"/>
                              </a:rPr>
                              <m:t>92.6561</m:t>
                            </m:r>
                          </m:e>
                          <m:e>
                            <m:r>
                              <a:rPr lang="en-US" sz="1800" i="1">
                                <a:effectLst/>
                                <a:latin typeface="Cambria Math" panose="02040503050406030204" pitchFamily="18" charset="0"/>
                                <a:ea typeface="Times New Roman" panose="02020603050405020304" pitchFamily="18" charset="0"/>
                              </a:rPr>
                              <m:t>−50.7811</m:t>
                            </m:r>
                          </m:e>
                        </m:eqArr>
                      </m:e>
                    </m:d>
                  </m:oMath>
                </a14:m>
                <a:endParaRPr lang="it-IT" sz="1800" dirty="0">
                  <a:effectLst/>
                  <a:latin typeface="Times New Roman" panose="02020603050405020304" pitchFamily="18" charset="0"/>
                  <a:ea typeface="Times New Roman" panose="02020603050405020304" pitchFamily="18" charset="0"/>
                </a:endParaRPr>
              </a:p>
              <a:p>
                <a:pPr marL="0" marR="0" algn="ctr">
                  <a:spcBef>
                    <a:spcPts val="0"/>
                  </a:spcBef>
                  <a:spcAft>
                    <a:spcPts val="1000"/>
                  </a:spcAft>
                </a:pPr>
                <a14:m>
                  <m:oMath xmlns:m="http://schemas.openxmlformats.org/officeDocument/2006/math">
                    <m:sSub>
                      <m:sSubPr>
                        <m:ctrlPr>
                          <a:rPr lang="it-IT" sz="1800" i="1">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rPr>
                          <m:t>𝐺</m:t>
                        </m:r>
                      </m:e>
                      <m:sub>
                        <m:r>
                          <a:rPr lang="en-US" sz="1800" i="1">
                            <a:effectLst/>
                            <a:latin typeface="Cambria Math" panose="02040503050406030204" pitchFamily="18" charset="0"/>
                            <a:ea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rPr>
                      <m:t>=−203.9156</m:t>
                    </m:r>
                  </m:oMath>
                </a14:m>
                <a:endParaRPr lang="it-IT" sz="1800" dirty="0">
                  <a:effectLst/>
                  <a:latin typeface="Times New Roman" panose="02020603050405020304" pitchFamily="18" charset="0"/>
                  <a:ea typeface="Times New Roman" panose="02020603050405020304" pitchFamily="18" charset="0"/>
                </a:endParaRPr>
              </a:p>
              <a:p>
                <a:endParaRPr lang="it-IT" dirty="0"/>
              </a:p>
            </p:txBody>
          </p:sp>
        </mc:Choice>
        <mc:Fallback xmlns="">
          <p:sp>
            <p:nvSpPr>
              <p:cNvPr id="3" name="Text Placeholder 2">
                <a:extLst>
                  <a:ext uri="{FF2B5EF4-FFF2-40B4-BE49-F238E27FC236}">
                    <a16:creationId xmlns:a16="http://schemas.microsoft.com/office/drawing/2014/main" id="{10EBC399-CC28-4D68-B342-00DD99A94472}"/>
                  </a:ext>
                </a:extLst>
              </p:cNvPr>
              <p:cNvSpPr>
                <a:spLocks noGrp="1" noRot="1" noChangeAspect="1" noMove="1" noResize="1" noEditPoints="1" noAdjustHandles="1" noChangeArrowheads="1" noChangeShapeType="1" noTextEdit="1"/>
              </p:cNvSpPr>
              <p:nvPr>
                <p:ph type="body" idx="1"/>
              </p:nvPr>
            </p:nvSpPr>
            <p:spPr>
              <a:blipFill>
                <a:blip r:embed="rId2"/>
                <a:stretch>
                  <a:fillRect l="-645" t="-889" r="-726"/>
                </a:stretch>
              </a:blipFill>
            </p:spPr>
            <p:txBody>
              <a:bodyPr/>
              <a:lstStyle/>
              <a:p>
                <a:r>
                  <a:rPr lang="it-IT">
                    <a:noFill/>
                  </a:rPr>
                  <a:t> </a:t>
                </a:r>
              </a:p>
            </p:txBody>
          </p:sp>
        </mc:Fallback>
      </mc:AlternateContent>
      <p:sp>
        <p:nvSpPr>
          <p:cNvPr id="4" name="Slide Number Placeholder 3">
            <a:extLst>
              <a:ext uri="{FF2B5EF4-FFF2-40B4-BE49-F238E27FC236}">
                <a16:creationId xmlns:a16="http://schemas.microsoft.com/office/drawing/2014/main" id="{2F046135-D76F-4F13-A161-12004427555E}"/>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20</a:t>
            </a:fld>
            <a:endParaRPr/>
          </a:p>
        </p:txBody>
      </p:sp>
      <p:sp>
        <p:nvSpPr>
          <p:cNvPr id="6" name="TextBox 5">
            <a:extLst>
              <a:ext uri="{FF2B5EF4-FFF2-40B4-BE49-F238E27FC236}">
                <a16:creationId xmlns:a16="http://schemas.microsoft.com/office/drawing/2014/main" id="{2460E930-A1C3-4792-9B87-0B26B314F121}"/>
              </a:ext>
            </a:extLst>
          </p:cNvPr>
          <p:cNvSpPr txBox="1"/>
          <p:nvPr/>
        </p:nvSpPr>
        <p:spPr>
          <a:xfrm>
            <a:off x="2101125" y="1170969"/>
            <a:ext cx="5589448"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Pole Placement Method  </a:t>
            </a:r>
            <a:endParaRPr lang="it-IT" sz="1800" b="1" dirty="0">
              <a:latin typeface="Times New Roman" panose="02020603050405020304" pitchFamily="18" charset="0"/>
              <a:cs typeface="Times New Roman" panose="02020603050405020304" pitchFamily="18" charset="0"/>
            </a:endParaRPr>
          </a:p>
        </p:txBody>
      </p:sp>
      <p:sp>
        <p:nvSpPr>
          <p:cNvPr id="7" name="Google Shape;260;p27">
            <a:extLst>
              <a:ext uri="{FF2B5EF4-FFF2-40B4-BE49-F238E27FC236}">
                <a16:creationId xmlns:a16="http://schemas.microsoft.com/office/drawing/2014/main" id="{6CECEB8E-AFA1-4942-8AE7-2F7D707131E8}"/>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278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14237-A7FA-4864-8C68-CBE59F8D5A86}"/>
              </a:ext>
            </a:extLst>
          </p:cNvPr>
          <p:cNvSpPr>
            <a:spLocks noGrp="1"/>
          </p:cNvSpPr>
          <p:nvPr>
            <p:ph type="title"/>
          </p:nvPr>
        </p:nvSpPr>
        <p:spPr>
          <a:xfrm>
            <a:off x="1116012" y="390721"/>
            <a:ext cx="7559675" cy="581025"/>
          </a:xfrm>
        </p:spPr>
        <p:txBody>
          <a:bodyPr/>
          <a:lstStyle/>
          <a:p>
            <a:r>
              <a:rPr lang="en-US" dirty="0"/>
              <a:t>Results &amp; Simulations </a:t>
            </a:r>
            <a:endParaRPr lang="it-IT" dirty="0"/>
          </a:p>
        </p:txBody>
      </p:sp>
      <p:sp>
        <p:nvSpPr>
          <p:cNvPr id="4" name="Slide Number Placeholder 3">
            <a:extLst>
              <a:ext uri="{FF2B5EF4-FFF2-40B4-BE49-F238E27FC236}">
                <a16:creationId xmlns:a16="http://schemas.microsoft.com/office/drawing/2014/main" id="{AF91E8E5-95BD-4CE3-B340-9558324B5839}"/>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21</a:t>
            </a:fld>
            <a:endParaRPr/>
          </a:p>
        </p:txBody>
      </p:sp>
      <p:sp>
        <p:nvSpPr>
          <p:cNvPr id="6" name="TextBox 5">
            <a:extLst>
              <a:ext uri="{FF2B5EF4-FFF2-40B4-BE49-F238E27FC236}">
                <a16:creationId xmlns:a16="http://schemas.microsoft.com/office/drawing/2014/main" id="{D0D27EE4-910B-4AAD-B1F7-483A3CF98E46}"/>
              </a:ext>
            </a:extLst>
          </p:cNvPr>
          <p:cNvSpPr txBox="1"/>
          <p:nvPr/>
        </p:nvSpPr>
        <p:spPr>
          <a:xfrm>
            <a:off x="1916252" y="1048434"/>
            <a:ext cx="5589448" cy="646331"/>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Pole Placement Method results</a:t>
            </a:r>
          </a:p>
          <a:p>
            <a:pPr algn="ctr"/>
            <a:r>
              <a:rPr lang="en-US" sz="1800" b="1" dirty="0">
                <a:latin typeface="Times New Roman" panose="02020603050405020304" pitchFamily="18" charset="0"/>
                <a:cs typeface="Times New Roman" panose="02020603050405020304" pitchFamily="18" charset="0"/>
              </a:rPr>
              <a:t>  </a:t>
            </a:r>
            <a:endParaRPr lang="it-IT" sz="1800" b="1" dirty="0">
              <a:latin typeface="Times New Roman" panose="02020603050405020304" pitchFamily="18" charset="0"/>
              <a:cs typeface="Times New Roman" panose="02020603050405020304" pitchFamily="18" charset="0"/>
            </a:endParaRPr>
          </a:p>
        </p:txBody>
      </p:sp>
      <p:graphicFrame>
        <p:nvGraphicFramePr>
          <p:cNvPr id="7" name="Table 6">
            <a:extLst>
              <a:ext uri="{FF2B5EF4-FFF2-40B4-BE49-F238E27FC236}">
                <a16:creationId xmlns:a16="http://schemas.microsoft.com/office/drawing/2014/main" id="{F8DE4A92-8941-447D-971E-D47E00892537}"/>
              </a:ext>
            </a:extLst>
          </p:cNvPr>
          <p:cNvGraphicFramePr>
            <a:graphicFrameLocks noGrp="1"/>
          </p:cNvGraphicFramePr>
          <p:nvPr>
            <p:extLst>
              <p:ext uri="{D42A27DB-BD31-4B8C-83A1-F6EECF244321}">
                <p14:modId xmlns:p14="http://schemas.microsoft.com/office/powerpoint/2010/main" val="1138192410"/>
              </p:ext>
            </p:extLst>
          </p:nvPr>
        </p:nvGraphicFramePr>
        <p:xfrm>
          <a:off x="5832951" y="2700419"/>
          <a:ext cx="3245848" cy="1991942"/>
        </p:xfrm>
        <a:graphic>
          <a:graphicData uri="http://schemas.openxmlformats.org/drawingml/2006/table">
            <a:tbl>
              <a:tblPr firstRow="1" firstCol="1" bandRow="1">
                <a:tableStyleId>{CE6C4968-4ADF-4CD6-9124-7E81E9B29D8B}</a:tableStyleId>
              </a:tblPr>
              <a:tblGrid>
                <a:gridCol w="1622924">
                  <a:extLst>
                    <a:ext uri="{9D8B030D-6E8A-4147-A177-3AD203B41FA5}">
                      <a16:colId xmlns:a16="http://schemas.microsoft.com/office/drawing/2014/main" val="2806315285"/>
                    </a:ext>
                  </a:extLst>
                </a:gridCol>
                <a:gridCol w="1622924">
                  <a:extLst>
                    <a:ext uri="{9D8B030D-6E8A-4147-A177-3AD203B41FA5}">
                      <a16:colId xmlns:a16="http://schemas.microsoft.com/office/drawing/2014/main" val="3443769725"/>
                    </a:ext>
                  </a:extLst>
                </a:gridCol>
              </a:tblGrid>
              <a:tr h="403050">
                <a:tc>
                  <a:txBody>
                    <a:bodyPr/>
                    <a:lstStyle/>
                    <a:p>
                      <a:pPr marL="0" marR="0" algn="ctr">
                        <a:spcBef>
                          <a:spcPts val="0"/>
                        </a:spcBef>
                        <a:spcAft>
                          <a:spcPts val="1000"/>
                        </a:spcAft>
                      </a:pPr>
                      <a:r>
                        <a:rPr lang="en-US" sz="1000" b="1" dirty="0">
                          <a:effectLst/>
                        </a:rPr>
                        <a:t>Performance Specifications</a:t>
                      </a:r>
                      <a:endParaRPr lang="it-IT" sz="1000" b="1"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b="1" dirty="0">
                          <a:effectLst/>
                        </a:rPr>
                        <a:t>Values</a:t>
                      </a:r>
                      <a:endParaRPr lang="it-IT" sz="10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418970626"/>
                  </a:ext>
                </a:extLst>
              </a:tr>
              <a:tr h="391396">
                <a:tc>
                  <a:txBody>
                    <a:bodyPr/>
                    <a:lstStyle/>
                    <a:p>
                      <a:pPr marL="0" marR="0" algn="ctr">
                        <a:spcBef>
                          <a:spcPts val="0"/>
                        </a:spcBef>
                        <a:spcAft>
                          <a:spcPts val="1000"/>
                        </a:spcAft>
                      </a:pPr>
                      <a:r>
                        <a:rPr lang="en-US" sz="800" dirty="0">
                          <a:effectLst/>
                        </a:rPr>
                        <a:t>Rise Time</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800" dirty="0">
                          <a:effectLst/>
                        </a:rPr>
                        <a:t>0.3335 s</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735064079"/>
                  </a:ext>
                </a:extLst>
              </a:tr>
              <a:tr h="403050">
                <a:tc>
                  <a:txBody>
                    <a:bodyPr/>
                    <a:lstStyle/>
                    <a:p>
                      <a:pPr marL="0" marR="0" algn="ctr">
                        <a:spcBef>
                          <a:spcPts val="0"/>
                        </a:spcBef>
                        <a:spcAft>
                          <a:spcPts val="1000"/>
                        </a:spcAft>
                      </a:pPr>
                      <a:r>
                        <a:rPr lang="en-US" sz="800">
                          <a:effectLst/>
                        </a:rPr>
                        <a:t>Overshoot</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800" dirty="0">
                          <a:effectLst/>
                        </a:rPr>
                        <a:t>34.6232 %</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083887403"/>
                  </a:ext>
                </a:extLst>
              </a:tr>
              <a:tr h="403050">
                <a:tc>
                  <a:txBody>
                    <a:bodyPr/>
                    <a:lstStyle/>
                    <a:p>
                      <a:pPr marL="0" marR="0" algn="ctr">
                        <a:spcBef>
                          <a:spcPts val="0"/>
                        </a:spcBef>
                        <a:spcAft>
                          <a:spcPts val="1000"/>
                        </a:spcAft>
                      </a:pPr>
                      <a:r>
                        <a:rPr lang="en-US" sz="800">
                          <a:effectLst/>
                        </a:rPr>
                        <a:t>Settling Time</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800" dirty="0">
                          <a:effectLst/>
                        </a:rPr>
                        <a:t>3.1880 s</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763842189"/>
                  </a:ext>
                </a:extLst>
              </a:tr>
              <a:tr h="391396">
                <a:tc>
                  <a:txBody>
                    <a:bodyPr/>
                    <a:lstStyle/>
                    <a:p>
                      <a:pPr marL="0" marR="0" algn="ctr">
                        <a:spcBef>
                          <a:spcPts val="0"/>
                        </a:spcBef>
                        <a:spcAft>
                          <a:spcPts val="1000"/>
                        </a:spcAft>
                      </a:pPr>
                      <a:r>
                        <a:rPr lang="en-US" sz="800">
                          <a:effectLst/>
                        </a:rPr>
                        <a:t>Peak Time</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800" dirty="0">
                          <a:effectLst/>
                        </a:rPr>
                        <a:t>0.9978 s</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587849916"/>
                  </a:ext>
                </a:extLst>
              </a:tr>
            </a:tbl>
          </a:graphicData>
        </a:graphic>
      </p:graphicFrame>
      <p:sp>
        <p:nvSpPr>
          <p:cNvPr id="9" name="Google Shape;260;p27">
            <a:extLst>
              <a:ext uri="{FF2B5EF4-FFF2-40B4-BE49-F238E27FC236}">
                <a16:creationId xmlns:a16="http://schemas.microsoft.com/office/drawing/2014/main" id="{3A680D92-DE1B-4F27-9FA3-2218D4B7E49D}"/>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0AD69500-6E75-4D06-8A68-EC21350E4DCA}"/>
              </a:ext>
            </a:extLst>
          </p:cNvPr>
          <p:cNvPicPr>
            <a:picLocks noChangeAspect="1"/>
          </p:cNvPicPr>
          <p:nvPr/>
        </p:nvPicPr>
        <p:blipFill>
          <a:blip r:embed="rId2"/>
          <a:stretch>
            <a:fillRect/>
          </a:stretch>
        </p:blipFill>
        <p:spPr>
          <a:xfrm>
            <a:off x="117049" y="1694765"/>
            <a:ext cx="5715096" cy="3983713"/>
          </a:xfrm>
          <a:prstGeom prst="rect">
            <a:avLst/>
          </a:prstGeom>
        </p:spPr>
      </p:pic>
    </p:spTree>
    <p:extLst>
      <p:ext uri="{BB962C8B-B14F-4D97-AF65-F5344CB8AC3E}">
        <p14:creationId xmlns:p14="http://schemas.microsoft.com/office/powerpoint/2010/main" val="2696579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5849C5E-7969-4C20-B859-E3957547BAEA}"/>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22</a:t>
            </a:fld>
            <a:endParaRPr/>
          </a:p>
        </p:txBody>
      </p:sp>
      <p:sp>
        <p:nvSpPr>
          <p:cNvPr id="5" name="Title 1">
            <a:extLst>
              <a:ext uri="{FF2B5EF4-FFF2-40B4-BE49-F238E27FC236}">
                <a16:creationId xmlns:a16="http://schemas.microsoft.com/office/drawing/2014/main" id="{35D31BF3-6B80-40F7-BFF7-085F551428A0}"/>
              </a:ext>
            </a:extLst>
          </p:cNvPr>
          <p:cNvSpPr txBox="1">
            <a:spLocks/>
          </p:cNvSpPr>
          <p:nvPr/>
        </p:nvSpPr>
        <p:spPr>
          <a:xfrm>
            <a:off x="898525" y="233559"/>
            <a:ext cx="7559675" cy="581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9pPr>
          </a:lstStyle>
          <a:p>
            <a:r>
              <a:rPr lang="en-US" dirty="0"/>
              <a:t>Results &amp; Simulations </a:t>
            </a:r>
            <a:endParaRPr lang="it-IT" dirty="0"/>
          </a:p>
        </p:txBody>
      </p:sp>
      <mc:AlternateContent xmlns:mc="http://schemas.openxmlformats.org/markup-compatibility/2006">
        <mc:Choice xmlns:a14="http://schemas.microsoft.com/office/drawing/2010/main" Requires="a14">
          <p:sp>
            <p:nvSpPr>
              <p:cNvPr id="8" name="Text Placeholder 7">
                <a:extLst>
                  <a:ext uri="{FF2B5EF4-FFF2-40B4-BE49-F238E27FC236}">
                    <a16:creationId xmlns:a16="http://schemas.microsoft.com/office/drawing/2014/main" id="{96679FE7-8A97-4443-83F7-006E4D41F58E}"/>
                  </a:ext>
                </a:extLst>
              </p:cNvPr>
              <p:cNvSpPr>
                <a:spLocks noGrp="1"/>
              </p:cNvSpPr>
              <p:nvPr>
                <p:ph type="body" idx="1"/>
              </p:nvPr>
            </p:nvSpPr>
            <p:spPr>
              <a:xfrm>
                <a:off x="792162" y="1086611"/>
                <a:ext cx="7559675" cy="4993088"/>
              </a:xfrm>
            </p:spPr>
            <p:txBody>
              <a:bodyPr/>
              <a:lstStyle/>
              <a:p>
                <a:pPr marL="0" marR="0" indent="0" algn="ctr">
                  <a:spcBef>
                    <a:spcPts val="0"/>
                  </a:spcBef>
                  <a:spcAft>
                    <a:spcPts val="1000"/>
                  </a:spcAft>
                  <a:buNone/>
                </a:pPr>
                <a:r>
                  <a:rPr lang="en-US" sz="1400" dirty="0">
                    <a:effectLst/>
                    <a:latin typeface="Times New Roman" panose="02020603050405020304" pitchFamily="18" charset="0"/>
                    <a:ea typeface="Times New Roman" panose="02020603050405020304" pitchFamily="18" charset="0"/>
                  </a:rPr>
                  <a:t>Considering the following linear time invariant system </a:t>
                </a:r>
                <a:endParaRPr lang="it-IT" sz="1400" dirty="0">
                  <a:effectLst/>
                  <a:latin typeface="Times New Roman" panose="02020603050405020304" pitchFamily="18" charset="0"/>
                  <a:ea typeface="Times New Roman" panose="02020603050405020304" pitchFamily="18" charset="0"/>
                </a:endParaRPr>
              </a:p>
              <a:p>
                <a:pPr marL="0" marR="0" indent="0" algn="ctr">
                  <a:spcBef>
                    <a:spcPts val="0"/>
                  </a:spcBef>
                  <a:spcAft>
                    <a:spcPts val="1000"/>
                  </a:spcAft>
                  <a:buNone/>
                </a:pPr>
                <a14:m>
                  <m:oMathPara xmlns:m="http://schemas.openxmlformats.org/officeDocument/2006/math">
                    <m:oMathParaPr>
                      <m:jc m:val="centerGroup"/>
                    </m:oMathParaPr>
                    <m:oMath xmlns:m="http://schemas.openxmlformats.org/officeDocument/2006/math">
                      <m:acc>
                        <m:accPr>
                          <m:chr m:val="̇"/>
                          <m:ctrlPr>
                            <a:rPr lang="it-IT" sz="1400" i="1">
                              <a:effectLst/>
                              <a:latin typeface="Cambria Math" panose="02040503050406030204" pitchFamily="18" charset="0"/>
                              <a:ea typeface="Times New Roman" panose="02020603050405020304" pitchFamily="18" charset="0"/>
                            </a:rPr>
                          </m:ctrlPr>
                        </m:accPr>
                        <m:e>
                          <m:r>
                            <a:rPr lang="en-US" sz="1400" i="1">
                              <a:effectLst/>
                              <a:latin typeface="Cambria Math" panose="02040503050406030204" pitchFamily="18" charset="0"/>
                              <a:ea typeface="Times New Roman" panose="02020603050405020304" pitchFamily="18" charset="0"/>
                            </a:rPr>
                            <m:t>𝑋</m:t>
                          </m:r>
                        </m:e>
                      </m:acc>
                      <m:d>
                        <m:dPr>
                          <m:ctrlPr>
                            <a:rPr lang="it-IT"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𝑡</m:t>
                          </m:r>
                        </m:e>
                      </m:d>
                      <m:r>
                        <a:rPr lang="en-US" sz="1400" i="1">
                          <a:effectLst/>
                          <a:latin typeface="Cambria Math" panose="02040503050406030204" pitchFamily="18" charset="0"/>
                          <a:ea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rPr>
                        <m:t>𝐴𝑋</m:t>
                      </m:r>
                      <m:r>
                        <a:rPr lang="en-US" sz="1400" i="1">
                          <a:effectLst/>
                          <a:latin typeface="Cambria Math" panose="02040503050406030204" pitchFamily="18" charset="0"/>
                          <a:ea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rPr>
                        <m:t>𝐵𝑢</m:t>
                      </m:r>
                    </m:oMath>
                  </m:oMathPara>
                </a14:m>
                <a:endParaRPr lang="it-IT" sz="1400" dirty="0">
                  <a:effectLst/>
                  <a:latin typeface="Times New Roman" panose="02020603050405020304" pitchFamily="18" charset="0"/>
                  <a:ea typeface="Times New Roman" panose="02020603050405020304" pitchFamily="18" charset="0"/>
                </a:endParaRPr>
              </a:p>
              <a:p>
                <a:pPr marL="0" marR="0" indent="0" algn="ctr">
                  <a:spcBef>
                    <a:spcPts val="0"/>
                  </a:spcBef>
                  <a:spcAft>
                    <a:spcPts val="1000"/>
                  </a:spcAft>
                  <a:buNone/>
                </a:pPr>
                <a14:m>
                  <m:oMathPara xmlns:m="http://schemas.openxmlformats.org/officeDocument/2006/math">
                    <m:oMathParaPr>
                      <m:jc m:val="centerGroup"/>
                    </m:oMathParaPr>
                    <m:oMath xmlns:m="http://schemas.openxmlformats.org/officeDocument/2006/math">
                      <m:r>
                        <a:rPr lang="en-US" sz="1400" i="1">
                          <a:effectLst/>
                          <a:latin typeface="Cambria Math" panose="02040503050406030204" pitchFamily="18" charset="0"/>
                          <a:ea typeface="Times New Roman" panose="02020603050405020304" pitchFamily="18" charset="0"/>
                        </a:rPr>
                        <m:t>𝑌</m:t>
                      </m:r>
                      <m:r>
                        <a:rPr lang="en-US" sz="1400" i="1">
                          <a:effectLst/>
                          <a:latin typeface="Cambria Math" panose="02040503050406030204" pitchFamily="18" charset="0"/>
                          <a:ea typeface="Times New Roman" panose="02020603050405020304" pitchFamily="18" charset="0"/>
                        </a:rPr>
                        <m:t>=</m:t>
                      </m:r>
                      <m:r>
                        <a:rPr lang="en-US" sz="1400" i="1">
                          <a:effectLst/>
                          <a:latin typeface="Cambria Math" panose="02040503050406030204" pitchFamily="18" charset="0"/>
                          <a:ea typeface="Times New Roman" panose="02020603050405020304" pitchFamily="18" charset="0"/>
                        </a:rPr>
                        <m:t>𝐶𝑋</m:t>
                      </m:r>
                    </m:oMath>
                  </m:oMathPara>
                </a14:m>
                <a:endParaRPr lang="it-IT" sz="1400" dirty="0">
                  <a:effectLst/>
                  <a:latin typeface="Times New Roman" panose="02020603050405020304" pitchFamily="18" charset="0"/>
                  <a:ea typeface="Times New Roman" panose="02020603050405020304" pitchFamily="18" charset="0"/>
                </a:endParaRPr>
              </a:p>
              <a:p>
                <a:pPr algn="ctr"/>
                <a:r>
                  <a:rPr lang="en-US" sz="1400" dirty="0">
                    <a:effectLst/>
                    <a:latin typeface="Times New Roman" panose="02020603050405020304" pitchFamily="18" charset="0"/>
                    <a:ea typeface="Times New Roman" panose="02020603050405020304" pitchFamily="18" charset="0"/>
                  </a:rPr>
                  <a:t>with initial conditions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𝑥</m:t>
                    </m:r>
                    <m:d>
                      <m:dPr>
                        <m:ctrlPr>
                          <a:rPr lang="it-IT" sz="1400" i="1">
                            <a:effectLst/>
                            <a:latin typeface="Cambria Math" panose="02040503050406030204" pitchFamily="18" charset="0"/>
                          </a:rPr>
                        </m:ctrlPr>
                      </m:dPr>
                      <m:e>
                        <m:sSub>
                          <m:sSubPr>
                            <m:ctrlPr>
                              <a:rPr lang="it-IT" sz="1400" i="1">
                                <a:effectLst/>
                                <a:latin typeface="Cambria Math" panose="020405030504060302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𝑡</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e>
                    </m:d>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it-IT" sz="1400" i="1">
                            <a:effectLst/>
                            <a:latin typeface="Cambria Math" panose="02040503050406030204" pitchFamily="18" charset="0"/>
                          </a:rPr>
                        </m:ctrlPr>
                      </m:sSup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𝑥</m:t>
                        </m:r>
                      </m:e>
                      <m:sup>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𝑖</m:t>
                        </m:r>
                      </m:sup>
                    </m:sSup>
                  </m:oMath>
                </a14:m>
                <a:r>
                  <a:rPr lang="en-US" sz="1400" dirty="0">
                    <a:effectLst/>
                    <a:latin typeface="Times New Roman" panose="02020603050405020304" pitchFamily="18" charset="0"/>
                    <a:ea typeface="Times New Roman" panose="02020603050405020304" pitchFamily="18" charset="0"/>
                  </a:rPr>
                  <a:t> representing the trimmed conditions of the aircraft </a:t>
                </a:r>
                <a:br>
                  <a:rPr lang="en-US" sz="1400" dirty="0">
                    <a:effectLst/>
                    <a:latin typeface="Times New Roman" panose="02020603050405020304" pitchFamily="18" charset="0"/>
                    <a:ea typeface="Times New Roman" panose="02020603050405020304" pitchFamily="18" charset="0"/>
                  </a:rPr>
                </a:br>
                <a:br>
                  <a:rPr lang="en-US" sz="1400" dirty="0">
                    <a:effectLst/>
                    <a:latin typeface="Times New Roman" panose="02020603050405020304" pitchFamily="18" charset="0"/>
                    <a:ea typeface="Times New Roman" panose="02020603050405020304" pitchFamily="18" charset="0"/>
                  </a:rPr>
                </a:br>
                <a:r>
                  <a:rPr lang="en-US" sz="1400" dirty="0">
                    <a:effectLst/>
                    <a:latin typeface="Times New Roman" panose="02020603050405020304" pitchFamily="18" charset="0"/>
                    <a:ea typeface="Times New Roman" panose="02020603050405020304" pitchFamily="18" charset="0"/>
                  </a:rPr>
                  <a:t>where A, B, C are constant Matrices of dimensions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3×3</m:t>
                    </m:r>
                  </m:oMath>
                </a14:m>
                <a:r>
                  <a:rPr lang="en-US" sz="1400" dirty="0">
                    <a:effectLst/>
                    <a:latin typeface="Times New Roman" panose="02020603050405020304" pitchFamily="18" charset="0"/>
                    <a:ea typeface="Times New Roman" panose="02020603050405020304" pitchFamily="18" charset="0"/>
                  </a:rPr>
                  <a:t> ,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3×1</m:t>
                    </m:r>
                  </m:oMath>
                </a14:m>
                <a:r>
                  <a:rPr lang="en-US" sz="1400" dirty="0">
                    <a:effectLst/>
                    <a:latin typeface="Times New Roman" panose="02020603050405020304" pitchFamily="18" charset="0"/>
                    <a:ea typeface="Times New Roman" panose="02020603050405020304" pitchFamily="18" charset="0"/>
                  </a:rPr>
                  <a:t> and </a:t>
                </a:r>
                <a14:m>
                  <m:oMath xmlns:m="http://schemas.openxmlformats.org/officeDocument/2006/math">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1×3</m:t>
                    </m:r>
                  </m:oMath>
                </a14:m>
                <a:r>
                  <a:rPr lang="en-US" sz="1400" dirty="0">
                    <a:effectLst/>
                    <a:latin typeface="Times New Roman" panose="02020603050405020304" pitchFamily="18" charset="0"/>
                    <a:ea typeface="Times New Roman" panose="02020603050405020304" pitchFamily="18" charset="0"/>
                  </a:rPr>
                  <a:t> respectively  and they depends only on the Aircraft Geometry.</a:t>
                </a:r>
                <a:br>
                  <a:rPr lang="en-US" sz="1400" dirty="0">
                    <a:effectLst/>
                    <a:latin typeface="Times New Roman" panose="02020603050405020304" pitchFamily="18" charset="0"/>
                    <a:ea typeface="Times New Roman" panose="02020603050405020304" pitchFamily="18" charset="0"/>
                  </a:rPr>
                </a:br>
                <a:r>
                  <a:rPr lang="en-US" sz="1400" dirty="0"/>
                  <a:t>the quadratic cost function is </a:t>
                </a:r>
                <a:br>
                  <a:rPr lang="en-US" sz="1400" dirty="0"/>
                </a:br>
                <a14:m>
                  <m:oMath xmlns:m="http://schemas.openxmlformats.org/officeDocument/2006/math">
                    <m:r>
                      <a:rPr lang="en-US" sz="1400" b="1" i="1">
                        <a:latin typeface="Cambria Math" panose="02040503050406030204" pitchFamily="18" charset="0"/>
                      </a:rPr>
                      <m:t>𝑱</m:t>
                    </m:r>
                    <m:d>
                      <m:dPr>
                        <m:ctrlPr>
                          <a:rPr lang="it-IT" sz="1400" b="1" i="1">
                            <a:latin typeface="Cambria Math" panose="02040503050406030204" pitchFamily="18" charset="0"/>
                          </a:rPr>
                        </m:ctrlPr>
                      </m:dPr>
                      <m:e>
                        <m:r>
                          <a:rPr lang="en-US" sz="1400" b="1" i="1">
                            <a:latin typeface="Cambria Math" panose="02040503050406030204" pitchFamily="18" charset="0"/>
                          </a:rPr>
                          <m:t>𝒙</m:t>
                        </m:r>
                        <m:r>
                          <a:rPr lang="en-US" sz="1400" b="1" i="1">
                            <a:latin typeface="Cambria Math" panose="02040503050406030204" pitchFamily="18" charset="0"/>
                          </a:rPr>
                          <m:t>,</m:t>
                        </m:r>
                        <m:r>
                          <a:rPr lang="en-US" sz="1400" b="1" i="1">
                            <a:latin typeface="Cambria Math" panose="02040503050406030204" pitchFamily="18" charset="0"/>
                          </a:rPr>
                          <m:t>𝒖</m:t>
                        </m:r>
                      </m:e>
                    </m:d>
                    <m:r>
                      <a:rPr lang="en-US" sz="1400" b="1" i="1">
                        <a:latin typeface="Cambria Math" panose="02040503050406030204" pitchFamily="18" charset="0"/>
                      </a:rPr>
                      <m:t>=</m:t>
                    </m:r>
                    <m:f>
                      <m:fPr>
                        <m:ctrlPr>
                          <a:rPr lang="it-IT" sz="1400" b="1" i="1">
                            <a:latin typeface="Cambria Math" panose="02040503050406030204" pitchFamily="18" charset="0"/>
                          </a:rPr>
                        </m:ctrlPr>
                      </m:fPr>
                      <m:num>
                        <m:r>
                          <a:rPr lang="en-US" sz="1400" b="1" i="1">
                            <a:latin typeface="Cambria Math" panose="02040503050406030204" pitchFamily="18" charset="0"/>
                          </a:rPr>
                          <m:t>𝟏</m:t>
                        </m:r>
                      </m:num>
                      <m:den>
                        <m:r>
                          <a:rPr lang="en-US" sz="1400" b="1" i="1">
                            <a:latin typeface="Cambria Math" panose="02040503050406030204" pitchFamily="18" charset="0"/>
                          </a:rPr>
                          <m:t>𝟐</m:t>
                        </m:r>
                      </m:den>
                    </m:f>
                    <m:nary>
                      <m:naryPr>
                        <m:limLoc m:val="subSup"/>
                        <m:ctrlPr>
                          <a:rPr lang="it-IT" sz="1400" b="1" i="1">
                            <a:latin typeface="Cambria Math" panose="02040503050406030204" pitchFamily="18" charset="0"/>
                          </a:rPr>
                        </m:ctrlPr>
                      </m:naryPr>
                      <m:sub>
                        <m:sSub>
                          <m:sSubPr>
                            <m:ctrlPr>
                              <a:rPr lang="it-IT" sz="1400" b="1" i="1">
                                <a:latin typeface="Cambria Math" panose="02040503050406030204" pitchFamily="18" charset="0"/>
                              </a:rPr>
                            </m:ctrlPr>
                          </m:sSubPr>
                          <m:e>
                            <m:r>
                              <a:rPr lang="en-US" sz="1400" b="1" i="1">
                                <a:latin typeface="Cambria Math" panose="02040503050406030204" pitchFamily="18" charset="0"/>
                              </a:rPr>
                              <m:t>𝒕</m:t>
                            </m:r>
                          </m:e>
                          <m:sub>
                            <m:r>
                              <a:rPr lang="en-US" sz="1400" b="1" i="1">
                                <a:latin typeface="Cambria Math" panose="02040503050406030204" pitchFamily="18" charset="0"/>
                              </a:rPr>
                              <m:t>𝒐</m:t>
                            </m:r>
                          </m:sub>
                        </m:sSub>
                      </m:sub>
                      <m:sup>
                        <m:sSub>
                          <m:sSubPr>
                            <m:ctrlPr>
                              <a:rPr lang="it-IT" sz="1400" b="1" i="1">
                                <a:latin typeface="Cambria Math" panose="02040503050406030204" pitchFamily="18" charset="0"/>
                              </a:rPr>
                            </m:ctrlPr>
                          </m:sSubPr>
                          <m:e>
                            <m:r>
                              <a:rPr lang="en-US" sz="1400" b="1" i="1">
                                <a:latin typeface="Cambria Math" panose="02040503050406030204" pitchFamily="18" charset="0"/>
                              </a:rPr>
                              <m:t>𝒕</m:t>
                            </m:r>
                          </m:e>
                          <m:sub>
                            <m:r>
                              <a:rPr lang="en-US" sz="1400" b="1" i="1">
                                <a:latin typeface="Cambria Math" panose="02040503050406030204" pitchFamily="18" charset="0"/>
                              </a:rPr>
                              <m:t>𝒇</m:t>
                            </m:r>
                          </m:sub>
                        </m:sSub>
                      </m:sup>
                      <m:e>
                        <m:d>
                          <m:dPr>
                            <m:ctrlPr>
                              <a:rPr lang="it-IT" sz="1400" b="1" i="1">
                                <a:latin typeface="Cambria Math" panose="02040503050406030204" pitchFamily="18" charset="0"/>
                              </a:rPr>
                            </m:ctrlPr>
                          </m:dPr>
                          <m:e>
                            <m:r>
                              <a:rPr lang="en-US" sz="1400" b="1" i="1">
                                <a:latin typeface="Cambria Math" panose="02040503050406030204" pitchFamily="18" charset="0"/>
                              </a:rPr>
                              <m:t> </m:t>
                            </m:r>
                            <m:sSup>
                              <m:sSupPr>
                                <m:ctrlPr>
                                  <a:rPr lang="it-IT" sz="1400" b="1" i="1">
                                    <a:latin typeface="Cambria Math" panose="02040503050406030204" pitchFamily="18" charset="0"/>
                                  </a:rPr>
                                </m:ctrlPr>
                              </m:sSupPr>
                              <m:e>
                                <m:d>
                                  <m:dPr>
                                    <m:ctrlPr>
                                      <a:rPr lang="it-IT" sz="1400" b="1" i="1">
                                        <a:latin typeface="Cambria Math" panose="02040503050406030204" pitchFamily="18" charset="0"/>
                                      </a:rPr>
                                    </m:ctrlPr>
                                  </m:dPr>
                                  <m:e>
                                    <m:r>
                                      <a:rPr lang="en-US" sz="1400" b="1" i="1">
                                        <a:latin typeface="Cambria Math" panose="02040503050406030204" pitchFamily="18" charset="0"/>
                                      </a:rPr>
                                      <m:t>𝒓</m:t>
                                    </m:r>
                                    <m:d>
                                      <m:dPr>
                                        <m:ctrlPr>
                                          <a:rPr lang="it-IT" sz="1400" b="1" i="1">
                                            <a:latin typeface="Cambria Math" panose="02040503050406030204" pitchFamily="18" charset="0"/>
                                          </a:rPr>
                                        </m:ctrlPr>
                                      </m:dPr>
                                      <m:e>
                                        <m:r>
                                          <a:rPr lang="en-US" sz="1400" b="1" i="1">
                                            <a:latin typeface="Cambria Math" panose="02040503050406030204" pitchFamily="18" charset="0"/>
                                          </a:rPr>
                                          <m:t>𝒕</m:t>
                                        </m:r>
                                      </m:e>
                                    </m:d>
                                    <m:r>
                                      <a:rPr lang="en-US" sz="1400" b="1" i="1">
                                        <a:latin typeface="Cambria Math" panose="02040503050406030204" pitchFamily="18" charset="0"/>
                                      </a:rPr>
                                      <m:t>−</m:t>
                                    </m:r>
                                    <m:r>
                                      <a:rPr lang="en-US" sz="1400" b="1" i="1">
                                        <a:latin typeface="Cambria Math" panose="02040503050406030204" pitchFamily="18" charset="0"/>
                                      </a:rPr>
                                      <m:t>𝒙</m:t>
                                    </m:r>
                                    <m:d>
                                      <m:dPr>
                                        <m:ctrlPr>
                                          <a:rPr lang="it-IT" sz="1400" b="1" i="1">
                                            <a:latin typeface="Cambria Math" panose="02040503050406030204" pitchFamily="18" charset="0"/>
                                          </a:rPr>
                                        </m:ctrlPr>
                                      </m:dPr>
                                      <m:e>
                                        <m:r>
                                          <a:rPr lang="en-US" sz="1400" b="1" i="1">
                                            <a:latin typeface="Cambria Math" panose="02040503050406030204" pitchFamily="18" charset="0"/>
                                          </a:rPr>
                                          <m:t>𝒕</m:t>
                                        </m:r>
                                      </m:e>
                                    </m:d>
                                  </m:e>
                                </m:d>
                              </m:e>
                              <m:sup>
                                <m:r>
                                  <a:rPr lang="en-US" sz="1400" b="1" i="1">
                                    <a:latin typeface="Cambria Math" panose="02040503050406030204" pitchFamily="18" charset="0"/>
                                  </a:rPr>
                                  <m:t>𝑻</m:t>
                                </m:r>
                              </m:sup>
                            </m:sSup>
                            <m:r>
                              <a:rPr lang="en-US" sz="1400" b="1" i="1">
                                <a:latin typeface="Cambria Math" panose="02040503050406030204" pitchFamily="18" charset="0"/>
                              </a:rPr>
                              <m:t>𝑸</m:t>
                            </m:r>
                            <m:r>
                              <a:rPr lang="en-US" sz="1400" b="1" i="1">
                                <a:latin typeface="Cambria Math" panose="02040503050406030204" pitchFamily="18" charset="0"/>
                              </a:rPr>
                              <m:t>(</m:t>
                            </m:r>
                            <m:r>
                              <a:rPr lang="en-US" sz="1400" b="1" i="1">
                                <a:latin typeface="Cambria Math" panose="02040503050406030204" pitchFamily="18" charset="0"/>
                              </a:rPr>
                              <m:t>𝒓</m:t>
                            </m:r>
                            <m:d>
                              <m:dPr>
                                <m:ctrlPr>
                                  <a:rPr lang="it-IT" sz="1400" b="1" i="1">
                                    <a:latin typeface="Cambria Math" panose="02040503050406030204" pitchFamily="18" charset="0"/>
                                  </a:rPr>
                                </m:ctrlPr>
                              </m:dPr>
                              <m:e>
                                <m:r>
                                  <a:rPr lang="en-US" sz="1400" b="1" i="1">
                                    <a:latin typeface="Cambria Math" panose="02040503050406030204" pitchFamily="18" charset="0"/>
                                  </a:rPr>
                                  <m:t>𝒕</m:t>
                                </m:r>
                              </m:e>
                            </m:d>
                            <m:r>
                              <a:rPr lang="en-US" sz="1400" b="1" i="1">
                                <a:latin typeface="Cambria Math" panose="02040503050406030204" pitchFamily="18" charset="0"/>
                              </a:rPr>
                              <m:t>−</m:t>
                            </m:r>
                            <m:r>
                              <a:rPr lang="en-US" sz="1400" b="1" i="1">
                                <a:latin typeface="Cambria Math" panose="02040503050406030204" pitchFamily="18" charset="0"/>
                              </a:rPr>
                              <m:t>𝒙</m:t>
                            </m:r>
                            <m:d>
                              <m:dPr>
                                <m:ctrlPr>
                                  <a:rPr lang="it-IT" sz="1400" b="1" i="1">
                                    <a:latin typeface="Cambria Math" panose="02040503050406030204" pitchFamily="18" charset="0"/>
                                  </a:rPr>
                                </m:ctrlPr>
                              </m:dPr>
                              <m:e>
                                <m:r>
                                  <a:rPr lang="en-US" sz="1400" b="1" i="1">
                                    <a:latin typeface="Cambria Math" panose="02040503050406030204" pitchFamily="18" charset="0"/>
                                  </a:rPr>
                                  <m:t>𝒕</m:t>
                                </m:r>
                              </m:e>
                            </m:d>
                            <m:r>
                              <a:rPr lang="en-US" sz="1400" b="1" i="1">
                                <a:latin typeface="Cambria Math" panose="02040503050406030204" pitchFamily="18" charset="0"/>
                              </a:rPr>
                              <m:t>)+</m:t>
                            </m:r>
                            <m:sSup>
                              <m:sSupPr>
                                <m:ctrlPr>
                                  <a:rPr lang="it-IT" sz="1400" b="1" i="1">
                                    <a:latin typeface="Cambria Math" panose="02040503050406030204" pitchFamily="18" charset="0"/>
                                  </a:rPr>
                                </m:ctrlPr>
                              </m:sSupPr>
                              <m:e>
                                <m:r>
                                  <a:rPr lang="en-US" sz="1400" b="1" i="1">
                                    <a:latin typeface="Cambria Math" panose="02040503050406030204" pitchFamily="18" charset="0"/>
                                  </a:rPr>
                                  <m:t>𝑼</m:t>
                                </m:r>
                              </m:e>
                              <m:sup>
                                <m:r>
                                  <a:rPr lang="en-US" sz="1400" b="1" i="1">
                                    <a:latin typeface="Cambria Math" panose="02040503050406030204" pitchFamily="18" charset="0"/>
                                  </a:rPr>
                                  <m:t>𝑻</m:t>
                                </m:r>
                              </m:sup>
                            </m:sSup>
                            <m:r>
                              <a:rPr lang="en-US" sz="1400" b="1" i="1">
                                <a:latin typeface="Cambria Math" panose="02040503050406030204" pitchFamily="18" charset="0"/>
                              </a:rPr>
                              <m:t>𝑹𝑼</m:t>
                            </m:r>
                          </m:e>
                        </m:d>
                        <m:r>
                          <a:rPr lang="en-US" sz="1400" b="1" i="1">
                            <a:latin typeface="Cambria Math" panose="02040503050406030204" pitchFamily="18" charset="0"/>
                          </a:rPr>
                          <m:t>𝒅𝒕</m:t>
                        </m:r>
                      </m:e>
                    </m:nary>
                    <m:r>
                      <a:rPr lang="en-US" sz="1400" b="0" i="1" smtClean="0">
                        <a:latin typeface="Cambria Math" panose="02040503050406030204" pitchFamily="18" charset="0"/>
                      </a:rPr>
                      <m:t>,</m:t>
                    </m:r>
                    <m:r>
                      <a:rPr lang="en-US" sz="1400" i="1">
                        <a:latin typeface="Cambria Math" panose="02040503050406030204" pitchFamily="18" charset="0"/>
                      </a:rPr>
                      <m:t> </m:t>
                    </m:r>
                  </m:oMath>
                </a14:m>
                <a:r>
                  <a:rPr lang="en-US" sz="1400" dirty="0"/>
                  <a:t>       where </a:t>
                </a:r>
                <a:br>
                  <a:rPr lang="en-US" sz="1400" dirty="0"/>
                </a:br>
                <a:r>
                  <a:rPr lang="en-US" sz="1400" dirty="0"/>
                  <a:t>- Q is nonnegative symmetric  matric the values of the diagonal  element represent the weight of each state.</a:t>
                </a:r>
                <a:br>
                  <a:rPr lang="en-US" sz="1400" dirty="0"/>
                </a:br>
                <a:r>
                  <a:rPr lang="en-US" sz="1400" dirty="0"/>
                  <a:t>- R is a positive definite Matrix represent the weight of the controller </a:t>
                </a:r>
                <a:br>
                  <a:rPr lang="en-US" sz="1400" dirty="0"/>
                </a:br>
                <a:br>
                  <a:rPr lang="en-US" sz="1400" dirty="0"/>
                </a:br>
                <a:r>
                  <a:rPr lang="en-US" sz="1400" dirty="0"/>
                  <a:t>To find the optimal gain  </a:t>
                </a:r>
                <a14:m>
                  <m:oMath xmlns:m="http://schemas.openxmlformats.org/officeDocument/2006/math">
                    <m:sSup>
                      <m:sSupPr>
                        <m:ctrlPr>
                          <a:rPr lang="it-IT" sz="1400" i="1">
                            <a:latin typeface="Cambria Math" panose="02040503050406030204" pitchFamily="18" charset="0"/>
                          </a:rPr>
                        </m:ctrlPr>
                      </m:sSupPr>
                      <m:e>
                        <m:r>
                          <a:rPr lang="en-US" sz="1400" i="1">
                            <a:latin typeface="Cambria Math" panose="02040503050406030204" pitchFamily="18" charset="0"/>
                          </a:rPr>
                          <m:t>𝑈</m:t>
                        </m:r>
                      </m:e>
                      <m:sup>
                        <m:r>
                          <a:rPr lang="en-US" sz="1400" i="1">
                            <a:latin typeface="Cambria Math" panose="02040503050406030204" pitchFamily="18" charset="0"/>
                          </a:rPr>
                          <m:t>0</m:t>
                        </m:r>
                      </m:sup>
                    </m:sSup>
                    <m:r>
                      <a:rPr lang="en-US" sz="1400" i="1">
                        <a:latin typeface="Cambria Math" panose="02040503050406030204" pitchFamily="18" charset="0"/>
                      </a:rPr>
                      <m:t>𝜖</m:t>
                    </m:r>
                    <m:r>
                      <a:rPr lang="en-US" sz="1400" i="1">
                        <a:latin typeface="Cambria Math" panose="02040503050406030204" pitchFamily="18" charset="0"/>
                      </a:rPr>
                      <m:t> </m:t>
                    </m:r>
                    <m:sSup>
                      <m:sSupPr>
                        <m:ctrlPr>
                          <a:rPr lang="it-IT" sz="1400" i="1">
                            <a:latin typeface="Cambria Math" panose="02040503050406030204" pitchFamily="18" charset="0"/>
                          </a:rPr>
                        </m:ctrlPr>
                      </m:sSupPr>
                      <m:e>
                        <m:acc>
                          <m:accPr>
                            <m:chr m:val="̅"/>
                            <m:ctrlPr>
                              <a:rPr lang="it-IT" sz="1400" i="1">
                                <a:latin typeface="Cambria Math" panose="02040503050406030204" pitchFamily="18" charset="0"/>
                              </a:rPr>
                            </m:ctrlPr>
                          </m:accPr>
                          <m:e>
                            <m:r>
                              <a:rPr lang="en-US" sz="1400" i="1">
                                <a:latin typeface="Cambria Math" panose="02040503050406030204" pitchFamily="18" charset="0"/>
                              </a:rPr>
                              <m:t>𝐶</m:t>
                            </m:r>
                          </m:e>
                        </m:acc>
                      </m:e>
                      <m:sup>
                        <m:r>
                          <a:rPr lang="en-US" sz="1400" i="1">
                            <a:latin typeface="Cambria Math" panose="02040503050406030204" pitchFamily="18" charset="0"/>
                          </a:rPr>
                          <m:t>1</m:t>
                        </m:r>
                      </m:sup>
                    </m:sSup>
                    <m:r>
                      <a:rPr lang="en-US" sz="1400" i="1">
                        <a:latin typeface="Cambria Math" panose="02040503050406030204" pitchFamily="18" charset="0"/>
                      </a:rPr>
                      <m:t>[</m:t>
                    </m:r>
                    <m:sSub>
                      <m:sSubPr>
                        <m:ctrlPr>
                          <a:rPr lang="it-IT"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it-IT" sz="1400" i="1">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𝑓</m:t>
                        </m:r>
                      </m:sub>
                    </m:sSub>
                    <m:r>
                      <a:rPr lang="en-US" sz="1400" i="1">
                        <a:latin typeface="Cambria Math" panose="02040503050406030204" pitchFamily="18" charset="0"/>
                      </a:rPr>
                      <m:t>]</m:t>
                    </m:r>
                  </m:oMath>
                </a14:m>
                <a:r>
                  <a:rPr lang="en-US" sz="1400" dirty="0"/>
                  <a:t> we need to solve the algebraic Riccati’s equation shown in equation below.</a:t>
                </a:r>
                <a:br>
                  <a:rPr lang="en-US" sz="1400" dirty="0"/>
                </a:br>
                <a:br>
                  <a:rPr lang="en-US" sz="1400" dirty="0"/>
                </a:br>
                <a:r>
                  <a:rPr lang="en-US" sz="1400" dirty="0"/>
                  <a:t>  </a:t>
                </a:r>
                <a14:m>
                  <m:oMath xmlns:m="http://schemas.openxmlformats.org/officeDocument/2006/math">
                    <m:r>
                      <a:rPr lang="en-US" sz="1600" i="1">
                        <a:latin typeface="Cambria Math" panose="02040503050406030204" pitchFamily="18" charset="0"/>
                      </a:rPr>
                      <m:t>0=</m:t>
                    </m:r>
                    <m:r>
                      <a:rPr lang="en-US" sz="1600" i="1">
                        <a:latin typeface="Cambria Math" panose="02040503050406030204" pitchFamily="18" charset="0"/>
                      </a:rPr>
                      <m:t>𝐾𝐵</m:t>
                    </m:r>
                    <m:sSup>
                      <m:sSupPr>
                        <m:ctrlPr>
                          <a:rPr lang="it-IT" sz="1600" i="1">
                            <a:latin typeface="Cambria Math" panose="02040503050406030204" pitchFamily="18" charset="0"/>
                          </a:rPr>
                        </m:ctrlPr>
                      </m:sSupPr>
                      <m:e>
                        <m:r>
                          <a:rPr lang="en-US" sz="1600" i="1">
                            <a:latin typeface="Cambria Math" panose="02040503050406030204" pitchFamily="18" charset="0"/>
                          </a:rPr>
                          <m:t>𝑅</m:t>
                        </m:r>
                      </m:e>
                      <m:sup>
                        <m:r>
                          <a:rPr lang="en-US" sz="1600" i="1">
                            <a:latin typeface="Cambria Math" panose="02040503050406030204" pitchFamily="18" charset="0"/>
                          </a:rPr>
                          <m:t>−1</m:t>
                        </m:r>
                      </m:sup>
                    </m:sSup>
                    <m:sSup>
                      <m:sSupPr>
                        <m:ctrlPr>
                          <a:rPr lang="it-IT" sz="1600" i="1">
                            <a:latin typeface="Cambria Math" panose="02040503050406030204" pitchFamily="18" charset="0"/>
                          </a:rPr>
                        </m:ctrlPr>
                      </m:sSupPr>
                      <m:e>
                        <m:r>
                          <a:rPr lang="en-US" sz="1600" i="1">
                            <a:latin typeface="Cambria Math" panose="02040503050406030204" pitchFamily="18" charset="0"/>
                          </a:rPr>
                          <m:t>𝐵</m:t>
                        </m:r>
                      </m:e>
                      <m:sup>
                        <m:r>
                          <a:rPr lang="en-US" sz="1600" i="1">
                            <a:latin typeface="Cambria Math" panose="02040503050406030204" pitchFamily="18" charset="0"/>
                          </a:rPr>
                          <m:t>𝑇</m:t>
                        </m:r>
                      </m:sup>
                    </m:sSup>
                    <m:r>
                      <a:rPr lang="en-US" sz="1600" i="1">
                        <a:latin typeface="Cambria Math" panose="02040503050406030204" pitchFamily="18" charset="0"/>
                      </a:rPr>
                      <m:t>−</m:t>
                    </m:r>
                    <m:r>
                      <a:rPr lang="en-US" sz="1600" i="1">
                        <a:latin typeface="Cambria Math" panose="02040503050406030204" pitchFamily="18" charset="0"/>
                      </a:rPr>
                      <m:t>𝐾𝐴</m:t>
                    </m:r>
                    <m:r>
                      <a:rPr lang="en-US" sz="1600" i="1">
                        <a:latin typeface="Cambria Math" panose="02040503050406030204" pitchFamily="18" charset="0"/>
                      </a:rPr>
                      <m:t>−</m:t>
                    </m:r>
                    <m:sSup>
                      <m:sSupPr>
                        <m:ctrlPr>
                          <a:rPr lang="it-IT" sz="1600" i="1">
                            <a:latin typeface="Cambria Math" panose="02040503050406030204" pitchFamily="18" charset="0"/>
                          </a:rPr>
                        </m:ctrlPr>
                      </m:sSupPr>
                      <m:e>
                        <m:r>
                          <a:rPr lang="en-US" sz="1600" i="1">
                            <a:latin typeface="Cambria Math" panose="02040503050406030204" pitchFamily="18" charset="0"/>
                          </a:rPr>
                          <m:t>𝐴</m:t>
                        </m:r>
                      </m:e>
                      <m:sup>
                        <m:r>
                          <a:rPr lang="en-US" sz="1600" i="1">
                            <a:latin typeface="Cambria Math" panose="02040503050406030204" pitchFamily="18" charset="0"/>
                          </a:rPr>
                          <m:t>𝑇</m:t>
                        </m:r>
                      </m:sup>
                    </m:sSup>
                    <m:r>
                      <a:rPr lang="en-US" sz="1600" i="1">
                        <a:latin typeface="Cambria Math" panose="02040503050406030204" pitchFamily="18" charset="0"/>
                      </a:rPr>
                      <m:t>𝐾</m:t>
                    </m:r>
                    <m:r>
                      <a:rPr lang="en-US" sz="1600" i="1">
                        <a:latin typeface="Cambria Math" panose="02040503050406030204" pitchFamily="18" charset="0"/>
                      </a:rPr>
                      <m:t>−</m:t>
                    </m:r>
                    <m:r>
                      <a:rPr lang="en-US" sz="1600" i="1">
                        <a:latin typeface="Cambria Math" panose="02040503050406030204" pitchFamily="18" charset="0"/>
                      </a:rPr>
                      <m:t>𝑄</m:t>
                    </m:r>
                    <m:r>
                      <a:rPr lang="en-US" sz="1400" i="1">
                        <a:latin typeface="Cambria Math" panose="02040503050406030204" pitchFamily="18" charset="0"/>
                      </a:rPr>
                      <m:t>.</m:t>
                    </m:r>
                  </m:oMath>
                </a14:m>
                <a:br>
                  <a:rPr lang="en-US" sz="1400" dirty="0"/>
                </a:br>
                <a14:m>
                  <m:oMath xmlns:m="http://schemas.openxmlformats.org/officeDocument/2006/math">
                    <m:r>
                      <m:rPr>
                        <m:nor/>
                      </m:rPr>
                      <a:rPr lang="en-US" sz="1400"/>
                      <m:t>In</m:t>
                    </m:r>
                    <m:r>
                      <m:rPr>
                        <m:nor/>
                      </m:rPr>
                      <a:rPr lang="en-US" sz="1400"/>
                      <m:t> </m:t>
                    </m:r>
                    <m:r>
                      <m:rPr>
                        <m:nor/>
                      </m:rPr>
                      <a:rPr lang="en-US" sz="1400"/>
                      <m:t>which</m:t>
                    </m:r>
                    <m:r>
                      <m:rPr>
                        <m:nor/>
                      </m:rPr>
                      <a:rPr lang="en-US" sz="1400"/>
                      <m:t> </m:t>
                    </m:r>
                    <m:r>
                      <m:rPr>
                        <m:nor/>
                      </m:rPr>
                      <a:rPr lang="en-US" sz="1400"/>
                      <m:t>it</m:t>
                    </m:r>
                    <m:r>
                      <m:rPr>
                        <m:nor/>
                      </m:rPr>
                      <a:rPr lang="en-US" sz="1400"/>
                      <m:t> </m:t>
                    </m:r>
                    <m:r>
                      <m:rPr>
                        <m:nor/>
                      </m:rPr>
                      <a:rPr lang="en-US" sz="1400"/>
                      <m:t>admits</m:t>
                    </m:r>
                    <m:r>
                      <m:rPr>
                        <m:nor/>
                      </m:rPr>
                      <a:rPr lang="en-US" sz="1400"/>
                      <m:t> </m:t>
                    </m:r>
                    <m:r>
                      <m:rPr>
                        <m:nor/>
                      </m:rPr>
                      <a:rPr lang="en-US" sz="1400"/>
                      <m:t>a</m:t>
                    </m:r>
                    <m:r>
                      <m:rPr>
                        <m:nor/>
                      </m:rPr>
                      <a:rPr lang="en-US" sz="1400"/>
                      <m:t> </m:t>
                    </m:r>
                    <m:r>
                      <m:rPr>
                        <m:nor/>
                      </m:rPr>
                      <a:rPr lang="en-US" sz="1400"/>
                      <m:t>unique</m:t>
                    </m:r>
                    <m:r>
                      <m:rPr>
                        <m:nor/>
                      </m:rPr>
                      <a:rPr lang="en-US" sz="1400"/>
                      <m:t> </m:t>
                    </m:r>
                    <m:r>
                      <m:rPr>
                        <m:nor/>
                      </m:rPr>
                      <a:rPr lang="en-US" sz="1400"/>
                      <m:t>solution</m:t>
                    </m:r>
                    <m:r>
                      <m:rPr>
                        <m:nor/>
                      </m:rPr>
                      <a:rPr lang="en-US" sz="1400"/>
                      <m:t> </m:t>
                    </m:r>
                    <m:r>
                      <m:rPr>
                        <m:nor/>
                      </m:rPr>
                      <a:rPr lang="en-US" sz="1400"/>
                      <m:t>in</m:t>
                    </m:r>
                    <m:r>
                      <m:rPr>
                        <m:nor/>
                      </m:rPr>
                      <a:rPr lang="en-US" sz="1400"/>
                      <m:t> </m:t>
                    </m:r>
                    <m:r>
                      <m:rPr>
                        <m:nor/>
                      </m:rPr>
                      <a:rPr lang="en-US" sz="1400"/>
                      <m:t>the</m:t>
                    </m:r>
                    <m:r>
                      <m:rPr>
                        <m:nor/>
                      </m:rPr>
                      <a:rPr lang="en-US" sz="1400"/>
                      <m:t> </m:t>
                    </m:r>
                    <m:r>
                      <m:rPr>
                        <m:nor/>
                      </m:rPr>
                      <a:rPr lang="en-US" sz="1400"/>
                      <m:t>form</m:t>
                    </m:r>
                    <m:r>
                      <m:rPr>
                        <m:nor/>
                      </m:rPr>
                      <a:rPr lang="en-US" sz="1400"/>
                      <m:t> </m:t>
                    </m:r>
                    <m:r>
                      <m:rPr>
                        <m:nor/>
                      </m:rPr>
                      <a:rPr lang="en-US" sz="1400"/>
                      <m:t>of</m:t>
                    </m:r>
                    <m:r>
                      <m:rPr>
                        <m:nor/>
                      </m:rPr>
                      <a:rPr lang="en-US" sz="1400"/>
                      <m:t> </m:t>
                    </m:r>
                    <m:r>
                      <m:rPr>
                        <m:nor/>
                      </m:rPr>
                      <a:rPr lang="en-US" sz="1400"/>
                      <m:t>a</m:t>
                    </m:r>
                    <m:r>
                      <m:rPr>
                        <m:nor/>
                      </m:rPr>
                      <a:rPr lang="en-US" sz="1400"/>
                      <m:t> </m:t>
                    </m:r>
                    <m:r>
                      <m:rPr>
                        <m:nor/>
                      </m:rPr>
                      <a:rPr lang="en-US" sz="1400"/>
                      <m:t>linear</m:t>
                    </m:r>
                    <m:r>
                      <m:rPr>
                        <m:nor/>
                      </m:rPr>
                      <a:rPr lang="en-US" sz="1400"/>
                      <m:t> </m:t>
                    </m:r>
                    <m:r>
                      <m:rPr>
                        <m:nor/>
                      </m:rPr>
                      <a:rPr lang="en-US" sz="1400"/>
                      <m:t>feedback</m:t>
                    </m:r>
                    <m:r>
                      <m:rPr>
                        <m:nor/>
                      </m:rPr>
                      <a:rPr lang="en-US" sz="1400"/>
                      <m:t> </m:t>
                    </m:r>
                    <m:r>
                      <m:rPr>
                        <m:nor/>
                      </m:rPr>
                      <a:rPr lang="en-US" sz="1400"/>
                      <m:t>Law</m:t>
                    </m:r>
                    <m:r>
                      <m:rPr>
                        <m:nor/>
                      </m:rPr>
                      <a:rPr lang="en-US" sz="1400"/>
                      <m:t> </m:t>
                    </m:r>
                    <m:r>
                      <m:rPr>
                        <m:nor/>
                      </m:rPr>
                      <a:rPr lang="en-US" sz="1400"/>
                      <m:t>as</m:t>
                    </m:r>
                    <m:r>
                      <m:rPr>
                        <m:nor/>
                      </m:rPr>
                      <a:rPr lang="en-US" sz="1400"/>
                      <m:t> </m:t>
                    </m:r>
                    <m:r>
                      <m:rPr>
                        <m:nor/>
                      </m:rPr>
                      <a:rPr lang="en-US" sz="1400"/>
                      <m:t>the</m:t>
                    </m:r>
                    <m:r>
                      <m:rPr>
                        <m:nor/>
                      </m:rPr>
                      <a:rPr lang="en-US" sz="1400"/>
                      <m:t> </m:t>
                    </m:r>
                    <m:r>
                      <m:rPr>
                        <m:nor/>
                      </m:rPr>
                      <a:rPr lang="en-US" sz="1400"/>
                      <m:t>following</m:t>
                    </m:r>
                    <m:r>
                      <m:rPr>
                        <m:nor/>
                      </m:rPr>
                      <a:rPr lang="en-US" sz="1400"/>
                      <m:t> </m:t>
                    </m:r>
                  </m:oMath>
                </a14:m>
                <a:endParaRPr lang="en-US" sz="1400" dirty="0"/>
              </a:p>
              <a:p>
                <a:pPr marL="114300" indent="0" algn="ctr">
                  <a:buNone/>
                </a:pPr>
                <a14:m>
                  <m:oMathPara xmlns:m="http://schemas.openxmlformats.org/officeDocument/2006/math">
                    <m:oMathParaPr>
                      <m:jc m:val="centerGroup"/>
                    </m:oMathParaPr>
                    <m:oMath xmlns:m="http://schemas.openxmlformats.org/officeDocument/2006/math">
                      <m:sSup>
                        <m:sSupPr>
                          <m:ctrlPr>
                            <a:rPr lang="it-IT" sz="1400" i="1">
                              <a:latin typeface="Cambria Math" panose="02040503050406030204" pitchFamily="18" charset="0"/>
                            </a:rPr>
                          </m:ctrlPr>
                        </m:sSupPr>
                        <m:e>
                          <m:r>
                            <a:rPr lang="en-US" sz="1400" i="1">
                              <a:latin typeface="Cambria Math" panose="02040503050406030204" pitchFamily="18" charset="0"/>
                            </a:rPr>
                            <m:t>𝑈</m:t>
                          </m:r>
                        </m:e>
                        <m:sup>
                          <m:r>
                            <a:rPr lang="en-US" sz="1400" i="1">
                              <a:latin typeface="Cambria Math" panose="02040503050406030204" pitchFamily="18" charset="0"/>
                            </a:rPr>
                            <m:t>0</m:t>
                          </m:r>
                        </m:sup>
                      </m:sSup>
                      <m:d>
                        <m:dPr>
                          <m:ctrlPr>
                            <a:rPr lang="it-IT" sz="1400" i="1">
                              <a:latin typeface="Cambria Math" panose="02040503050406030204" pitchFamily="18" charset="0"/>
                            </a:rPr>
                          </m:ctrlPr>
                        </m:dPr>
                        <m:e>
                          <m:r>
                            <a:rPr lang="en-US" sz="1400" i="1">
                              <a:latin typeface="Cambria Math" panose="02040503050406030204" pitchFamily="18" charset="0"/>
                            </a:rPr>
                            <m:t>𝑡</m:t>
                          </m:r>
                        </m:e>
                      </m:d>
                      <m:r>
                        <a:rPr lang="en-US" sz="1400" i="1">
                          <a:latin typeface="Cambria Math" panose="02040503050406030204" pitchFamily="18" charset="0"/>
                        </a:rPr>
                        <m:t>=−</m:t>
                      </m:r>
                      <m:sSup>
                        <m:sSupPr>
                          <m:ctrlPr>
                            <a:rPr lang="it-IT" sz="1400" i="1">
                              <a:latin typeface="Cambria Math" panose="02040503050406030204" pitchFamily="18" charset="0"/>
                            </a:rPr>
                          </m:ctrlPr>
                        </m:sSupPr>
                        <m:e>
                          <m:r>
                            <a:rPr lang="en-US" sz="1400" i="1">
                              <a:latin typeface="Cambria Math" panose="02040503050406030204" pitchFamily="18" charset="0"/>
                            </a:rPr>
                            <m:t>𝑅</m:t>
                          </m:r>
                        </m:e>
                        <m:sup>
                          <m:r>
                            <a:rPr lang="en-US" sz="1400" i="1">
                              <a:latin typeface="Cambria Math" panose="02040503050406030204" pitchFamily="18" charset="0"/>
                            </a:rPr>
                            <m:t>−1</m:t>
                          </m:r>
                        </m:sup>
                      </m:sSup>
                      <m:sSup>
                        <m:sSupPr>
                          <m:ctrlPr>
                            <a:rPr lang="it-IT" sz="1400" i="1">
                              <a:latin typeface="Cambria Math" panose="02040503050406030204" pitchFamily="18" charset="0"/>
                            </a:rPr>
                          </m:ctrlPr>
                        </m:sSupPr>
                        <m:e>
                          <m:r>
                            <a:rPr lang="en-US" sz="1400" i="1">
                              <a:latin typeface="Cambria Math" panose="02040503050406030204" pitchFamily="18" charset="0"/>
                            </a:rPr>
                            <m:t>𝐵</m:t>
                          </m:r>
                        </m:e>
                        <m:sup>
                          <m:r>
                            <a:rPr lang="en-US" sz="1400" i="1">
                              <a:latin typeface="Cambria Math" panose="02040503050406030204" pitchFamily="18" charset="0"/>
                            </a:rPr>
                            <m:t>𝑇</m:t>
                          </m:r>
                        </m:sup>
                      </m:sSup>
                      <m:r>
                        <a:rPr lang="en-US" sz="1400" i="1">
                          <a:latin typeface="Cambria Math" panose="02040503050406030204" pitchFamily="18" charset="0"/>
                        </a:rPr>
                        <m:t>𝐾</m:t>
                      </m:r>
                      <m:sSup>
                        <m:sSupPr>
                          <m:ctrlPr>
                            <a:rPr lang="it-IT" sz="1400" i="1">
                              <a:latin typeface="Cambria Math" panose="02040503050406030204" pitchFamily="18" charset="0"/>
                            </a:rPr>
                          </m:ctrlPr>
                        </m:sSupPr>
                        <m:e>
                          <m:r>
                            <a:rPr lang="en-US" sz="1400" i="1">
                              <a:latin typeface="Cambria Math" panose="02040503050406030204" pitchFamily="18" charset="0"/>
                            </a:rPr>
                            <m:t>𝑋</m:t>
                          </m:r>
                        </m:e>
                        <m:sup>
                          <m:r>
                            <a:rPr lang="en-US" sz="1400" i="1">
                              <a:latin typeface="Cambria Math" panose="02040503050406030204" pitchFamily="18" charset="0"/>
                            </a:rPr>
                            <m:t>0</m:t>
                          </m:r>
                        </m:sup>
                      </m:sSup>
                    </m:oMath>
                  </m:oMathPara>
                </a14:m>
                <a:endParaRPr lang="it-IT" sz="1400" dirty="0"/>
              </a:p>
              <a:p>
                <a:pPr marL="114300" indent="0" algn="ctr">
                  <a:buNone/>
                </a:pPr>
                <a:endParaRPr lang="it-IT" sz="1400" dirty="0"/>
              </a:p>
              <a:p>
                <a:pPr marL="114300" indent="0" algn="ctr">
                  <a:buNone/>
                </a:pPr>
                <a:endParaRPr lang="it-IT" sz="1400" dirty="0"/>
              </a:p>
            </p:txBody>
          </p:sp>
        </mc:Choice>
        <mc:Fallback>
          <p:sp>
            <p:nvSpPr>
              <p:cNvPr id="8" name="Text Placeholder 7">
                <a:extLst>
                  <a:ext uri="{FF2B5EF4-FFF2-40B4-BE49-F238E27FC236}">
                    <a16:creationId xmlns:a16="http://schemas.microsoft.com/office/drawing/2014/main" id="{96679FE7-8A97-4443-83F7-006E4D41F58E}"/>
                  </a:ext>
                </a:extLst>
              </p:cNvPr>
              <p:cNvSpPr>
                <a:spLocks noGrp="1" noRot="1" noChangeAspect="1" noMove="1" noResize="1" noEditPoints="1" noAdjustHandles="1" noChangeArrowheads="1" noChangeShapeType="1" noTextEdit="1"/>
              </p:cNvSpPr>
              <p:nvPr>
                <p:ph type="body" idx="1"/>
              </p:nvPr>
            </p:nvSpPr>
            <p:spPr>
              <a:xfrm>
                <a:off x="792162" y="1086611"/>
                <a:ext cx="7559675" cy="4993088"/>
              </a:xfrm>
              <a:blipFill>
                <a:blip r:embed="rId2"/>
                <a:stretch>
                  <a:fillRect t="-244" r="-161"/>
                </a:stretch>
              </a:blipFill>
            </p:spPr>
            <p:txBody>
              <a:bodyPr/>
              <a:lstStyle/>
              <a:p>
                <a:r>
                  <a:rPr lang="it-IT">
                    <a:noFill/>
                  </a:rPr>
                  <a:t> </a:t>
                </a:r>
              </a:p>
            </p:txBody>
          </p:sp>
        </mc:Fallback>
      </mc:AlternateContent>
      <p:sp>
        <p:nvSpPr>
          <p:cNvPr id="9" name="TextBox 8">
            <a:extLst>
              <a:ext uri="{FF2B5EF4-FFF2-40B4-BE49-F238E27FC236}">
                <a16:creationId xmlns:a16="http://schemas.microsoft.com/office/drawing/2014/main" id="{9ECEBC49-BC0D-4D3C-890D-E686A92E6C78}"/>
              </a:ext>
            </a:extLst>
          </p:cNvPr>
          <p:cNvSpPr txBox="1"/>
          <p:nvPr/>
        </p:nvSpPr>
        <p:spPr>
          <a:xfrm>
            <a:off x="1916252" y="735946"/>
            <a:ext cx="5589448"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Linear Quadratic Regulator   </a:t>
            </a:r>
            <a:endParaRPr lang="it-IT" sz="1800" b="1" dirty="0">
              <a:latin typeface="Times New Roman" panose="02020603050405020304" pitchFamily="18" charset="0"/>
              <a:cs typeface="Times New Roman" panose="02020603050405020304" pitchFamily="18" charset="0"/>
            </a:endParaRPr>
          </a:p>
        </p:txBody>
      </p:sp>
      <p:sp>
        <p:nvSpPr>
          <p:cNvPr id="6" name="Google Shape;260;p27">
            <a:extLst>
              <a:ext uri="{FF2B5EF4-FFF2-40B4-BE49-F238E27FC236}">
                <a16:creationId xmlns:a16="http://schemas.microsoft.com/office/drawing/2014/main" id="{6D59ADAE-219E-44C8-A87A-EBA7C82A98BA}"/>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87576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2A959526-6900-415F-87E6-7C5B0DB8E27E}"/>
                  </a:ext>
                </a:extLst>
              </p:cNvPr>
              <p:cNvSpPr>
                <a:spLocks noGrp="1"/>
              </p:cNvSpPr>
              <p:nvPr>
                <p:ph type="body" idx="1"/>
              </p:nvPr>
            </p:nvSpPr>
            <p:spPr>
              <a:xfrm>
                <a:off x="-1099491" y="1396264"/>
                <a:ext cx="6133200" cy="2960672"/>
              </a:xfrm>
            </p:spPr>
            <p:txBody>
              <a:bodyPr/>
              <a:lstStyle/>
              <a:p>
                <a:pPr marL="0" marR="0" indent="0" algn="ctr">
                  <a:spcBef>
                    <a:spcPts val="0"/>
                  </a:spcBef>
                  <a:spcAft>
                    <a:spcPts val="1000"/>
                  </a:spcAft>
                  <a:buNone/>
                </a:pPr>
                <a:r>
                  <a:rPr lang="it-IT" sz="1200" i="1" dirty="0">
                    <a:effectLst/>
                    <a:latin typeface="Cambria Math" panose="02040503050406030204" pitchFamily="18" charset="0"/>
                    <a:ea typeface="Times New Roman" panose="02020603050405020304" pitchFamily="18" charset="0"/>
                  </a:rPr>
                  <a:t>Considering the following </a:t>
                </a:r>
                <a:r>
                  <a:rPr lang="it-IT" sz="1200" i="1" dirty="0" err="1">
                    <a:effectLst/>
                    <a:latin typeface="Cambria Math" panose="02040503050406030204" pitchFamily="18" charset="0"/>
                    <a:ea typeface="Times New Roman" panose="02020603050405020304" pitchFamily="18" charset="0"/>
                  </a:rPr>
                  <a:t>choice</a:t>
                </a:r>
                <a:r>
                  <a:rPr lang="it-IT" sz="1200" i="1" dirty="0">
                    <a:effectLst/>
                    <a:latin typeface="Cambria Math" panose="02040503050406030204" pitchFamily="18" charset="0"/>
                    <a:ea typeface="Times New Roman" panose="02020603050405020304" pitchFamily="18" charset="0"/>
                  </a:rPr>
                  <a:t> </a:t>
                </a:r>
                <a:r>
                  <a:rPr lang="it-IT" sz="1200" i="1" dirty="0">
                    <a:latin typeface="Cambria Math" panose="02040503050406030204" pitchFamily="18" charset="0"/>
                    <a:ea typeface="Times New Roman" panose="02020603050405020304" pitchFamily="18" charset="0"/>
                  </a:rPr>
                  <a:t>for </a:t>
                </a:r>
                <a:r>
                  <a:rPr lang="it-IT" sz="1200" i="1" dirty="0">
                    <a:effectLst/>
                    <a:latin typeface="Cambria Math" panose="02040503050406030204" pitchFamily="18" charset="0"/>
                    <a:ea typeface="Times New Roman" panose="02020603050405020304" pitchFamily="18" charset="0"/>
                  </a:rPr>
                  <a:t>Q and R </a:t>
                </a:r>
                <a:r>
                  <a:rPr lang="it-IT" sz="1200" i="1" dirty="0">
                    <a:latin typeface="Cambria Math" panose="02040503050406030204" pitchFamily="18" charset="0"/>
                    <a:ea typeface="Times New Roman" panose="02020603050405020304" pitchFamily="18" charset="0"/>
                  </a:rPr>
                  <a:t>m</a:t>
                </a:r>
                <a:r>
                  <a:rPr lang="it-IT" sz="1200" i="1" dirty="0">
                    <a:effectLst/>
                    <a:latin typeface="Cambria Math" panose="02040503050406030204" pitchFamily="18" charset="0"/>
                    <a:ea typeface="Times New Roman" panose="02020603050405020304" pitchFamily="18" charset="0"/>
                  </a:rPr>
                  <a:t>atrices</a:t>
                </a:r>
              </a:p>
              <a:p>
                <a:pPr marL="0" marR="0" indent="0" algn="ctr">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it-IT" sz="1200" i="1" smtClean="0">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𝑄</m:t>
                          </m:r>
                        </m:e>
                        <m:sub>
                          <m:r>
                            <a:rPr lang="en-US" sz="1200" i="1">
                              <a:effectLst/>
                              <a:latin typeface="Cambria Math" panose="02040503050406030204" pitchFamily="18" charset="0"/>
                              <a:ea typeface="Times New Roman" panose="02020603050405020304" pitchFamily="18" charset="0"/>
                            </a:rPr>
                            <m:t>1</m:t>
                          </m:r>
                        </m:sub>
                      </m:sSub>
                      <m:r>
                        <a:rPr lang="en-US" sz="1200" i="1">
                          <a:effectLst/>
                          <a:latin typeface="Cambria Math" panose="02040503050406030204" pitchFamily="18" charset="0"/>
                          <a:ea typeface="Times New Roman" panose="02020603050405020304" pitchFamily="18" charset="0"/>
                        </a:rPr>
                        <m:t>=</m:t>
                      </m:r>
                      <m:d>
                        <m:dPr>
                          <m:ctrlPr>
                            <a:rPr lang="it-IT" sz="1200" i="1">
                              <a:effectLst/>
                              <a:latin typeface="Cambria Math" panose="02040503050406030204" pitchFamily="18" charset="0"/>
                              <a:ea typeface="Times New Roman" panose="02020603050405020304" pitchFamily="18" charset="0"/>
                            </a:rPr>
                          </m:ctrlPr>
                        </m:dPr>
                        <m:e>
                          <m:m>
                            <m:mPr>
                              <m:plcHide m:val="on"/>
                              <m:mcs>
                                <m:mc>
                                  <m:mcPr>
                                    <m:count m:val="3"/>
                                    <m:mcJc m:val="center"/>
                                  </m:mcPr>
                                </m:mc>
                              </m:mcs>
                              <m:ctrlPr>
                                <a:rPr lang="it-IT" sz="1200" i="1">
                                  <a:effectLst/>
                                  <a:latin typeface="Cambria Math" panose="02040503050406030204" pitchFamily="18" charset="0"/>
                                  <a:ea typeface="Times New Roman" panose="02020603050405020304" pitchFamily="18" charset="0"/>
                                </a:rPr>
                              </m:ctrlPr>
                            </m:mPr>
                            <m:mr>
                              <m:e>
                                <m:r>
                                  <a:rPr lang="en-US" sz="1200" i="1">
                                    <a:effectLst/>
                                    <a:latin typeface="Cambria Math" panose="02040503050406030204" pitchFamily="18" charset="0"/>
                                    <a:ea typeface="Times New Roman" panose="02020603050405020304" pitchFamily="18" charset="0"/>
                                  </a:rPr>
                                  <m:t>90</m:t>
                                </m:r>
                              </m:e>
                              <m:e>
                                <m:r>
                                  <a:rPr lang="en-US" sz="1200" i="1">
                                    <a:effectLst/>
                                    <a:latin typeface="Cambria Math" panose="02040503050406030204" pitchFamily="18" charset="0"/>
                                    <a:ea typeface="Times New Roman" panose="02020603050405020304" pitchFamily="18" charset="0"/>
                                  </a:rPr>
                                  <m:t>0</m:t>
                                </m:r>
                              </m:e>
                              <m:e>
                                <m:r>
                                  <a:rPr lang="en-US" sz="1200" i="1">
                                    <a:effectLst/>
                                    <a:latin typeface="Cambria Math" panose="02040503050406030204" pitchFamily="18" charset="0"/>
                                    <a:ea typeface="Times New Roman" panose="02020603050405020304" pitchFamily="18" charset="0"/>
                                  </a:rPr>
                                  <m:t>0</m:t>
                                </m:r>
                              </m:e>
                            </m:mr>
                            <m:mr>
                              <m:e>
                                <m:r>
                                  <a:rPr lang="en-US" sz="1200" i="1">
                                    <a:effectLst/>
                                    <a:latin typeface="Cambria Math" panose="02040503050406030204" pitchFamily="18" charset="0"/>
                                    <a:ea typeface="Times New Roman" panose="02020603050405020304" pitchFamily="18" charset="0"/>
                                  </a:rPr>
                                  <m:t>0</m:t>
                                </m:r>
                              </m:e>
                              <m:e>
                                <m:r>
                                  <a:rPr lang="en-US" sz="1200" i="1">
                                    <a:effectLst/>
                                    <a:latin typeface="Cambria Math" panose="02040503050406030204" pitchFamily="18" charset="0"/>
                                    <a:ea typeface="Times New Roman" panose="02020603050405020304" pitchFamily="18" charset="0"/>
                                  </a:rPr>
                                  <m:t>0</m:t>
                                </m:r>
                              </m:e>
                              <m:e>
                                <m:r>
                                  <a:rPr lang="en-US" sz="1200" i="1">
                                    <a:effectLst/>
                                    <a:latin typeface="Cambria Math" panose="02040503050406030204" pitchFamily="18" charset="0"/>
                                    <a:ea typeface="Times New Roman" panose="02020603050405020304" pitchFamily="18" charset="0"/>
                                  </a:rPr>
                                  <m:t>0</m:t>
                                </m:r>
                              </m:e>
                            </m:mr>
                            <m:mr>
                              <m:e>
                                <m:r>
                                  <a:rPr lang="en-US" sz="1200" i="1">
                                    <a:effectLst/>
                                    <a:latin typeface="Cambria Math" panose="02040503050406030204" pitchFamily="18" charset="0"/>
                                    <a:ea typeface="Times New Roman" panose="02020603050405020304" pitchFamily="18" charset="0"/>
                                  </a:rPr>
                                  <m:t>0</m:t>
                                </m:r>
                              </m:e>
                              <m:e>
                                <m:r>
                                  <a:rPr lang="en-US" sz="1200" i="1">
                                    <a:effectLst/>
                                    <a:latin typeface="Cambria Math" panose="02040503050406030204" pitchFamily="18" charset="0"/>
                                    <a:ea typeface="Times New Roman" panose="02020603050405020304" pitchFamily="18" charset="0"/>
                                  </a:rPr>
                                  <m:t>0</m:t>
                                </m:r>
                              </m:e>
                              <m:e>
                                <m:r>
                                  <a:rPr lang="en-US" sz="1200" i="1">
                                    <a:effectLst/>
                                    <a:latin typeface="Cambria Math" panose="02040503050406030204" pitchFamily="18" charset="0"/>
                                    <a:ea typeface="Times New Roman" panose="02020603050405020304" pitchFamily="18" charset="0"/>
                                  </a:rPr>
                                  <m:t>0</m:t>
                                </m:r>
                              </m:e>
                            </m:mr>
                          </m:m>
                        </m:e>
                      </m:d>
                    </m:oMath>
                  </m:oMathPara>
                </a14:m>
                <a:endParaRPr lang="it-IT" sz="1200" dirty="0">
                  <a:effectLst/>
                  <a:latin typeface="Times New Roman" panose="02020603050405020304" pitchFamily="18" charset="0"/>
                  <a:ea typeface="Times New Roman" panose="02020603050405020304" pitchFamily="18" charset="0"/>
                </a:endParaRPr>
              </a:p>
              <a:p>
                <a:pPr marL="0" marR="0" indent="0" algn="ctr">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it-IT"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𝑅</m:t>
                          </m:r>
                        </m:e>
                        <m:sub>
                          <m:r>
                            <a:rPr lang="en-US" sz="1200" i="1">
                              <a:effectLst/>
                              <a:latin typeface="Cambria Math" panose="02040503050406030204" pitchFamily="18" charset="0"/>
                              <a:ea typeface="Times New Roman" panose="02020603050405020304" pitchFamily="18" charset="0"/>
                            </a:rPr>
                            <m:t>1</m:t>
                          </m:r>
                        </m:sub>
                      </m:sSub>
                      <m:r>
                        <a:rPr lang="en-US" sz="1200" i="1">
                          <a:effectLst/>
                          <a:latin typeface="Cambria Math" panose="02040503050406030204" pitchFamily="18" charset="0"/>
                          <a:ea typeface="Times New Roman" panose="02020603050405020304" pitchFamily="18" charset="0"/>
                        </a:rPr>
                        <m:t>=0.0001</m:t>
                      </m:r>
                    </m:oMath>
                  </m:oMathPara>
                </a14:m>
                <a:br>
                  <a:rPr lang="en-US" sz="1200" dirty="0">
                    <a:effectLst/>
                    <a:latin typeface="Times New Roman" panose="02020603050405020304" pitchFamily="18" charset="0"/>
                    <a:ea typeface="Times New Roman" panose="02020603050405020304" pitchFamily="18" charset="0"/>
                  </a:rPr>
                </a:br>
                <a:endParaRPr lang="en-US" sz="1200" dirty="0">
                  <a:effectLst/>
                  <a:latin typeface="Times New Roman" panose="02020603050405020304" pitchFamily="18" charset="0"/>
                  <a:ea typeface="Times New Roman" panose="02020603050405020304" pitchFamily="18" charset="0"/>
                </a:endParaRPr>
              </a:p>
              <a:p>
                <a:pPr marL="0" marR="0" indent="0" algn="ctr">
                  <a:spcBef>
                    <a:spcPts val="0"/>
                  </a:spcBef>
                  <a:spcAft>
                    <a:spcPts val="1000"/>
                  </a:spcAft>
                  <a:buNone/>
                </a:pPr>
                <a:r>
                  <a:rPr lang="en-US" sz="1200" dirty="0">
                    <a:latin typeface="Times New Roman" panose="02020603050405020304" pitchFamily="18" charset="0"/>
                    <a:ea typeface="Times New Roman" panose="02020603050405020304" pitchFamily="18" charset="0"/>
                  </a:rPr>
                  <a:t>We will get the following gain and pre compensator matrix </a:t>
                </a:r>
                <a:endParaRPr lang="it-IT" sz="1200" dirty="0">
                  <a:effectLst/>
                  <a:latin typeface="Times New Roman" panose="02020603050405020304" pitchFamily="18" charset="0"/>
                  <a:ea typeface="Times New Roman" panose="02020603050405020304" pitchFamily="18" charset="0"/>
                </a:endParaRPr>
              </a:p>
              <a:p>
                <a:pPr marL="0" marR="0" indent="0" algn="ctr">
                  <a:spcBef>
                    <a:spcPts val="0"/>
                  </a:spcBef>
                  <a:spcAft>
                    <a:spcPts val="1000"/>
                  </a:spcAft>
                  <a:buNone/>
                </a:pPr>
                <a14:m>
                  <m:oMath xmlns:m="http://schemas.openxmlformats.org/officeDocument/2006/math">
                    <m:sSub>
                      <m:sSubPr>
                        <m:ctrlPr>
                          <a:rPr lang="it-IT"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𝐾</m:t>
                        </m:r>
                      </m:e>
                      <m:sub>
                        <m:r>
                          <a:rPr lang="en-US" sz="1200" b="0" i="1" smtClean="0">
                            <a:effectLst/>
                            <a:latin typeface="Cambria Math" panose="02040503050406030204" pitchFamily="18" charset="0"/>
                            <a:ea typeface="Times New Roman" panose="02020603050405020304" pitchFamily="18" charset="0"/>
                          </a:rPr>
                          <m:t>1</m:t>
                        </m:r>
                      </m:sub>
                    </m:sSub>
                    <m:r>
                      <a:rPr lang="en-US" sz="1200" i="1">
                        <a:effectLst/>
                        <a:latin typeface="Cambria Math" panose="02040503050406030204" pitchFamily="18" charset="0"/>
                        <a:ea typeface="Times New Roman" panose="02020603050405020304" pitchFamily="18" charset="0"/>
                      </a:rPr>
                      <m:t>=</m:t>
                    </m:r>
                    <m:d>
                      <m:dPr>
                        <m:ctrlPr>
                          <a:rPr lang="it-IT" sz="1200" i="1">
                            <a:effectLst/>
                            <a:latin typeface="Cambria Math" panose="02040503050406030204" pitchFamily="18" charset="0"/>
                            <a:ea typeface="Times New Roman" panose="02020603050405020304" pitchFamily="18" charset="0"/>
                          </a:rPr>
                        </m:ctrlPr>
                      </m:dPr>
                      <m:e>
                        <m:eqArr>
                          <m:eqArrPr>
                            <m:ctrlPr>
                              <a:rPr lang="it-IT" sz="1200" i="1">
                                <a:effectLst/>
                                <a:latin typeface="Cambria Math" panose="02040503050406030204" pitchFamily="18" charset="0"/>
                                <a:ea typeface="Times New Roman" panose="02020603050405020304" pitchFamily="18" charset="0"/>
                              </a:rPr>
                            </m:ctrlPr>
                          </m:eqArrPr>
                          <m:e>
                            <m:r>
                              <a:rPr lang="en-US" sz="1200" i="1">
                                <a:effectLst/>
                                <a:latin typeface="Cambria Math" panose="02040503050406030204" pitchFamily="18" charset="0"/>
                                <a:ea typeface="Times New Roman" panose="02020603050405020304" pitchFamily="18" charset="0"/>
                              </a:rPr>
                              <m:t>−948.6833</m:t>
                            </m:r>
                          </m:e>
                          <m:e>
                            <m:r>
                              <a:rPr lang="en-US" sz="1200" i="1">
                                <a:effectLst/>
                                <a:latin typeface="Cambria Math" panose="02040503050406030204" pitchFamily="18" charset="0"/>
                                <a:ea typeface="Times New Roman" panose="02020603050405020304" pitchFamily="18" charset="0"/>
                              </a:rPr>
                              <m:t>13.5169</m:t>
                            </m:r>
                          </m:e>
                          <m:e>
                            <m:r>
                              <a:rPr lang="en-US" sz="1200" i="1">
                                <a:effectLst/>
                                <a:latin typeface="Cambria Math" panose="02040503050406030204" pitchFamily="18" charset="0"/>
                                <a:ea typeface="Times New Roman" panose="02020603050405020304" pitchFamily="18" charset="0"/>
                              </a:rPr>
                              <m:t>−100.7071</m:t>
                            </m:r>
                          </m:e>
                        </m:eqArr>
                      </m:e>
                    </m:d>
                  </m:oMath>
                </a14:m>
                <a:r>
                  <a:rPr lang="en-US" sz="1200" dirty="0">
                    <a:effectLst/>
                    <a:latin typeface="Times New Roman" panose="02020603050405020304" pitchFamily="18" charset="0"/>
                    <a:ea typeface="Times New Roman" panose="02020603050405020304" pitchFamily="18" charset="0"/>
                  </a:rPr>
                  <a:t> </a:t>
                </a:r>
                <a:endParaRPr lang="it-IT" sz="1200" dirty="0">
                  <a:effectLst/>
                  <a:latin typeface="Times New Roman" panose="02020603050405020304" pitchFamily="18" charset="0"/>
                  <a:ea typeface="Times New Roman" panose="02020603050405020304" pitchFamily="18" charset="0"/>
                </a:endParaRPr>
              </a:p>
              <a:p>
                <a:pPr marL="0" marR="0" indent="0" algn="ctr">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it-IT"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𝐺</m:t>
                          </m:r>
                        </m:e>
                        <m:sub>
                          <m:r>
                            <a:rPr lang="en-US" sz="1200" b="0" i="1" smtClean="0">
                              <a:effectLst/>
                              <a:latin typeface="Cambria Math" panose="02040503050406030204" pitchFamily="18" charset="0"/>
                              <a:ea typeface="Times New Roman" panose="02020603050405020304" pitchFamily="18" charset="0"/>
                            </a:rPr>
                            <m:t>1</m:t>
                          </m:r>
                        </m:sub>
                      </m:sSub>
                      <m:r>
                        <a:rPr lang="en-US" sz="1200" i="1">
                          <a:effectLst/>
                          <a:latin typeface="Cambria Math" panose="02040503050406030204" pitchFamily="18" charset="0"/>
                          <a:ea typeface="Times New Roman" panose="02020603050405020304" pitchFamily="18" charset="0"/>
                        </a:rPr>
                        <m:t>=−948.6833</m:t>
                      </m:r>
                    </m:oMath>
                  </m:oMathPara>
                </a14:m>
                <a:endParaRPr lang="it-IT" sz="1200" dirty="0">
                  <a:effectLst/>
                  <a:latin typeface="Times New Roman" panose="02020603050405020304" pitchFamily="18" charset="0"/>
                  <a:ea typeface="Times New Roman" panose="02020603050405020304" pitchFamily="18" charset="0"/>
                </a:endParaRPr>
              </a:p>
              <a:p>
                <a:pPr algn="ctr"/>
                <a:endParaRPr lang="it-IT" sz="1200" dirty="0"/>
              </a:p>
            </p:txBody>
          </p:sp>
        </mc:Choice>
        <mc:Fallback xmlns="">
          <p:sp>
            <p:nvSpPr>
              <p:cNvPr id="3" name="Text Placeholder 2">
                <a:extLst>
                  <a:ext uri="{FF2B5EF4-FFF2-40B4-BE49-F238E27FC236}">
                    <a16:creationId xmlns:a16="http://schemas.microsoft.com/office/drawing/2014/main" id="{2A959526-6900-415F-87E6-7C5B0DB8E27E}"/>
                  </a:ext>
                </a:extLst>
              </p:cNvPr>
              <p:cNvSpPr>
                <a:spLocks noGrp="1" noRot="1" noChangeAspect="1" noMove="1" noResize="1" noEditPoints="1" noAdjustHandles="1" noChangeArrowheads="1" noChangeShapeType="1" noTextEdit="1"/>
              </p:cNvSpPr>
              <p:nvPr>
                <p:ph type="body" idx="1"/>
              </p:nvPr>
            </p:nvSpPr>
            <p:spPr>
              <a:xfrm>
                <a:off x="-1099491" y="1396264"/>
                <a:ext cx="6133200" cy="2960672"/>
              </a:xfrm>
              <a:blipFill>
                <a:blip r:embed="rId2"/>
                <a:stretch>
                  <a:fillRect/>
                </a:stretch>
              </a:blipFill>
            </p:spPr>
            <p:txBody>
              <a:bodyPr/>
              <a:lstStyle/>
              <a:p>
                <a:r>
                  <a:rPr lang="it-IT">
                    <a:noFill/>
                  </a:rPr>
                  <a:t> </a:t>
                </a:r>
              </a:p>
            </p:txBody>
          </p:sp>
        </mc:Fallback>
      </mc:AlternateContent>
      <p:sp>
        <p:nvSpPr>
          <p:cNvPr id="4" name="Slide Number Placeholder 3">
            <a:extLst>
              <a:ext uri="{FF2B5EF4-FFF2-40B4-BE49-F238E27FC236}">
                <a16:creationId xmlns:a16="http://schemas.microsoft.com/office/drawing/2014/main" id="{A9F5FC08-3609-47D7-A650-541A8CCA12D2}"/>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23</a:t>
            </a:fld>
            <a:endParaRPr/>
          </a:p>
        </p:txBody>
      </p:sp>
      <p:sp>
        <p:nvSpPr>
          <p:cNvPr id="5" name="Title 1">
            <a:extLst>
              <a:ext uri="{FF2B5EF4-FFF2-40B4-BE49-F238E27FC236}">
                <a16:creationId xmlns:a16="http://schemas.microsoft.com/office/drawing/2014/main" id="{63BE8128-E8A0-41EE-BAB7-8D22EB2A7A4F}"/>
              </a:ext>
            </a:extLst>
          </p:cNvPr>
          <p:cNvSpPr txBox="1">
            <a:spLocks/>
          </p:cNvSpPr>
          <p:nvPr/>
        </p:nvSpPr>
        <p:spPr>
          <a:xfrm>
            <a:off x="898525" y="233559"/>
            <a:ext cx="7559675" cy="581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9pPr>
          </a:lstStyle>
          <a:p>
            <a:r>
              <a:rPr lang="en-US" dirty="0"/>
              <a:t>Results &amp; Simulations </a:t>
            </a:r>
            <a:endParaRPr lang="it-IT" dirty="0"/>
          </a:p>
        </p:txBody>
      </p:sp>
      <p:sp>
        <p:nvSpPr>
          <p:cNvPr id="6" name="TextBox 5">
            <a:extLst>
              <a:ext uri="{FF2B5EF4-FFF2-40B4-BE49-F238E27FC236}">
                <a16:creationId xmlns:a16="http://schemas.microsoft.com/office/drawing/2014/main" id="{6F84CAF6-E5A1-4C95-AAFA-EC9ACB326EB8}"/>
              </a:ext>
            </a:extLst>
          </p:cNvPr>
          <p:cNvSpPr txBox="1"/>
          <p:nvPr/>
        </p:nvSpPr>
        <p:spPr>
          <a:xfrm>
            <a:off x="1777276" y="768482"/>
            <a:ext cx="5589448"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Linear Quadratic Regulator   </a:t>
            </a:r>
            <a:endParaRPr lang="it-IT" sz="1800" b="1" dirty="0">
              <a:latin typeface="Times New Roman" panose="02020603050405020304" pitchFamily="18"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E95213CF-C402-4C68-B05A-C2E2E390900A}"/>
              </a:ext>
            </a:extLst>
          </p:cNvPr>
          <p:cNvGraphicFramePr>
            <a:graphicFrameLocks noGrp="1"/>
          </p:cNvGraphicFramePr>
          <p:nvPr>
            <p:extLst>
              <p:ext uri="{D42A27DB-BD31-4B8C-83A1-F6EECF244321}">
                <p14:modId xmlns:p14="http://schemas.microsoft.com/office/powerpoint/2010/main" val="3780603388"/>
              </p:ext>
            </p:extLst>
          </p:nvPr>
        </p:nvGraphicFramePr>
        <p:xfrm>
          <a:off x="634879" y="3864681"/>
          <a:ext cx="2980388" cy="1730164"/>
        </p:xfrm>
        <a:graphic>
          <a:graphicData uri="http://schemas.openxmlformats.org/drawingml/2006/table">
            <a:tbl>
              <a:tblPr firstRow="1" firstCol="1" bandRow="1">
                <a:tableStyleId>{CE6C4968-4ADF-4CD6-9124-7E81E9B29D8B}</a:tableStyleId>
              </a:tblPr>
              <a:tblGrid>
                <a:gridCol w="1490194">
                  <a:extLst>
                    <a:ext uri="{9D8B030D-6E8A-4147-A177-3AD203B41FA5}">
                      <a16:colId xmlns:a16="http://schemas.microsoft.com/office/drawing/2014/main" val="3219582469"/>
                    </a:ext>
                  </a:extLst>
                </a:gridCol>
                <a:gridCol w="1490194">
                  <a:extLst>
                    <a:ext uri="{9D8B030D-6E8A-4147-A177-3AD203B41FA5}">
                      <a16:colId xmlns:a16="http://schemas.microsoft.com/office/drawing/2014/main" val="1435156366"/>
                    </a:ext>
                  </a:extLst>
                </a:gridCol>
              </a:tblGrid>
              <a:tr h="392476">
                <a:tc>
                  <a:txBody>
                    <a:bodyPr/>
                    <a:lstStyle/>
                    <a:p>
                      <a:pPr marL="0" marR="0" algn="ctr">
                        <a:spcBef>
                          <a:spcPts val="0"/>
                        </a:spcBef>
                        <a:spcAft>
                          <a:spcPts val="1000"/>
                        </a:spcAft>
                      </a:pPr>
                      <a:r>
                        <a:rPr lang="en-US" sz="1000" b="1" dirty="0">
                          <a:effectLst/>
                        </a:rPr>
                        <a:t>Performance Specifications</a:t>
                      </a:r>
                      <a:endParaRPr lang="it-IT" sz="1000" b="1"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b="1" dirty="0">
                          <a:effectLst/>
                        </a:rPr>
                        <a:t>Values</a:t>
                      </a:r>
                      <a:endParaRPr lang="it-IT" sz="10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39075821"/>
                  </a:ext>
                </a:extLst>
              </a:tr>
              <a:tr h="329516">
                <a:tc>
                  <a:txBody>
                    <a:bodyPr/>
                    <a:lstStyle/>
                    <a:p>
                      <a:pPr marL="0" marR="0" algn="ctr">
                        <a:spcBef>
                          <a:spcPts val="0"/>
                        </a:spcBef>
                        <a:spcAft>
                          <a:spcPts val="1000"/>
                        </a:spcAft>
                      </a:pPr>
                      <a:r>
                        <a:rPr lang="en-US" sz="1000">
                          <a:effectLst/>
                        </a:rPr>
                        <a:t>Rise Time</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a:effectLst/>
                        </a:rPr>
                        <a:t>0.1714 s</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482151222"/>
                  </a:ext>
                </a:extLst>
              </a:tr>
              <a:tr h="339328">
                <a:tc>
                  <a:txBody>
                    <a:bodyPr/>
                    <a:lstStyle/>
                    <a:p>
                      <a:pPr marL="0" marR="0" algn="ctr">
                        <a:spcBef>
                          <a:spcPts val="0"/>
                        </a:spcBef>
                        <a:spcAft>
                          <a:spcPts val="1000"/>
                        </a:spcAft>
                      </a:pPr>
                      <a:r>
                        <a:rPr lang="en-US" sz="1000">
                          <a:effectLst/>
                        </a:rPr>
                        <a:t>Overshoot</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a:effectLst/>
                        </a:rPr>
                        <a:t>4.4374 %</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6751694"/>
                  </a:ext>
                </a:extLst>
              </a:tr>
              <a:tr h="339328">
                <a:tc>
                  <a:txBody>
                    <a:bodyPr/>
                    <a:lstStyle/>
                    <a:p>
                      <a:pPr marL="0" marR="0" algn="ctr">
                        <a:spcBef>
                          <a:spcPts val="0"/>
                        </a:spcBef>
                        <a:spcAft>
                          <a:spcPts val="1000"/>
                        </a:spcAft>
                      </a:pPr>
                      <a:r>
                        <a:rPr lang="en-US" sz="1000">
                          <a:effectLst/>
                        </a:rPr>
                        <a:t>Settling Time</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a:effectLst/>
                        </a:rPr>
                        <a:t>0.4777 s</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866261555"/>
                  </a:ext>
                </a:extLst>
              </a:tr>
              <a:tr h="329516">
                <a:tc>
                  <a:txBody>
                    <a:bodyPr/>
                    <a:lstStyle/>
                    <a:p>
                      <a:pPr marL="0" marR="0" algn="ctr">
                        <a:spcBef>
                          <a:spcPts val="0"/>
                        </a:spcBef>
                        <a:spcAft>
                          <a:spcPts val="1000"/>
                        </a:spcAft>
                      </a:pPr>
                      <a:r>
                        <a:rPr lang="en-US" sz="1000">
                          <a:effectLst/>
                        </a:rPr>
                        <a:t>Peak Time</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dirty="0">
                          <a:effectLst/>
                        </a:rPr>
                        <a:t>0.3566 s</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51129733"/>
                  </a:ext>
                </a:extLst>
              </a:tr>
            </a:tbl>
          </a:graphicData>
        </a:graphic>
      </p:graphicFrame>
      <p:sp>
        <p:nvSpPr>
          <p:cNvPr id="9" name="Google Shape;260;p27">
            <a:extLst>
              <a:ext uri="{FF2B5EF4-FFF2-40B4-BE49-F238E27FC236}">
                <a16:creationId xmlns:a16="http://schemas.microsoft.com/office/drawing/2014/main" id="{26892867-7A7A-488A-B424-4923FA73ABBB}"/>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32B06645-0D17-445E-9C27-7A52B15EDDAA}"/>
              </a:ext>
            </a:extLst>
          </p:cNvPr>
          <p:cNvPicPr>
            <a:picLocks noChangeAspect="1"/>
          </p:cNvPicPr>
          <p:nvPr/>
        </p:nvPicPr>
        <p:blipFill>
          <a:blip r:embed="rId3"/>
          <a:stretch>
            <a:fillRect/>
          </a:stretch>
        </p:blipFill>
        <p:spPr>
          <a:xfrm>
            <a:off x="4069081" y="1538636"/>
            <a:ext cx="4991099" cy="3571355"/>
          </a:xfrm>
          <a:prstGeom prst="rect">
            <a:avLst/>
          </a:prstGeom>
        </p:spPr>
      </p:pic>
    </p:spTree>
    <p:extLst>
      <p:ext uri="{BB962C8B-B14F-4D97-AF65-F5344CB8AC3E}">
        <p14:creationId xmlns:p14="http://schemas.microsoft.com/office/powerpoint/2010/main" val="32306991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4E7E8C64-4DCE-474F-A716-0FD8DB5C41C4}"/>
                  </a:ext>
                </a:extLst>
              </p:cNvPr>
              <p:cNvSpPr>
                <a:spLocks noGrp="1"/>
              </p:cNvSpPr>
              <p:nvPr>
                <p:ph type="body" idx="1"/>
              </p:nvPr>
            </p:nvSpPr>
            <p:spPr>
              <a:xfrm>
                <a:off x="0" y="1249050"/>
                <a:ext cx="4282796" cy="2791120"/>
              </a:xfrm>
            </p:spPr>
            <p:txBody>
              <a:bodyPr/>
              <a:lstStyle/>
              <a:p>
                <a:pPr marL="114300" indent="0" algn="ctr">
                  <a:spcBef>
                    <a:spcPts val="0"/>
                  </a:spcBef>
                  <a:spcAft>
                    <a:spcPts val="1000"/>
                  </a:spcAft>
                  <a:buNone/>
                </a:pPr>
                <a:r>
                  <a:rPr lang="it-IT" sz="1200" i="1" dirty="0">
                    <a:latin typeface="Times New Roman" panose="02020603050405020304" pitchFamily="18" charset="0"/>
                    <a:ea typeface="Times New Roman" panose="02020603050405020304" pitchFamily="18" charset="0"/>
                    <a:cs typeface="Times New Roman" panose="02020603050405020304" pitchFamily="18" charset="0"/>
                  </a:rPr>
                  <a:t>Considnering the following Choice of Q and R Matrice </a:t>
                </a:r>
              </a:p>
              <a:p>
                <a:pPr marL="114300" marR="0" indent="0" algn="ctr">
                  <a:spcBef>
                    <a:spcPts val="0"/>
                  </a:spcBef>
                  <a:spcAft>
                    <a:spcPts val="1000"/>
                  </a:spcAft>
                  <a:buNone/>
                </a:pPr>
                <a:br>
                  <a:rPr lang="it-IT" sz="1200" i="1" dirty="0">
                    <a:effectLst/>
                    <a:latin typeface="Times New Roman" panose="02020603050405020304" pitchFamily="18" charset="0"/>
                    <a:ea typeface="Times New Roman" panose="02020603050405020304" pitchFamily="18" charset="0"/>
                    <a:cs typeface="Times New Roman" panose="02020603050405020304" pitchFamily="18" charset="0"/>
                  </a:rPr>
                </a:br>
                <a14:m>
                  <m:oMath xmlns:m="http://schemas.openxmlformats.org/officeDocument/2006/math">
                    <m:sSub>
                      <m:sSubPr>
                        <m:ctrlPr>
                          <a:rPr lang="it-IT" sz="1200" i="1" smtClean="0">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𝑄</m:t>
                        </m:r>
                      </m:e>
                      <m:sub>
                        <m:r>
                          <a:rPr lang="en-US" sz="1200" i="1">
                            <a:effectLst/>
                            <a:latin typeface="Cambria Math" panose="02040503050406030204" pitchFamily="18" charset="0"/>
                            <a:ea typeface="Times New Roman" panose="02020603050405020304" pitchFamily="18" charset="0"/>
                          </a:rPr>
                          <m:t>2</m:t>
                        </m:r>
                      </m:sub>
                    </m:sSub>
                    <m:r>
                      <a:rPr lang="en-US" sz="1200" i="1">
                        <a:effectLst/>
                        <a:latin typeface="Cambria Math" panose="02040503050406030204" pitchFamily="18" charset="0"/>
                        <a:ea typeface="Times New Roman" panose="02020603050405020304" pitchFamily="18" charset="0"/>
                      </a:rPr>
                      <m:t>=</m:t>
                    </m:r>
                    <m:d>
                      <m:dPr>
                        <m:ctrlPr>
                          <a:rPr lang="it-IT" sz="1200" i="1">
                            <a:effectLst/>
                            <a:latin typeface="Cambria Math" panose="02040503050406030204" pitchFamily="18" charset="0"/>
                            <a:ea typeface="Times New Roman" panose="02020603050405020304" pitchFamily="18" charset="0"/>
                          </a:rPr>
                        </m:ctrlPr>
                      </m:dPr>
                      <m:e>
                        <m:m>
                          <m:mPr>
                            <m:plcHide m:val="on"/>
                            <m:mcs>
                              <m:mc>
                                <m:mcPr>
                                  <m:count m:val="3"/>
                                  <m:mcJc m:val="center"/>
                                </m:mcPr>
                              </m:mc>
                            </m:mcs>
                            <m:ctrlPr>
                              <a:rPr lang="it-IT" sz="1200" i="1">
                                <a:effectLst/>
                                <a:latin typeface="Cambria Math" panose="02040503050406030204" pitchFamily="18" charset="0"/>
                                <a:ea typeface="Times New Roman" panose="02020603050405020304" pitchFamily="18" charset="0"/>
                              </a:rPr>
                            </m:ctrlPr>
                          </m:mPr>
                          <m:mr>
                            <m:e>
                              <m:r>
                                <a:rPr lang="en-US" sz="1200" i="1">
                                  <a:effectLst/>
                                  <a:latin typeface="Cambria Math" panose="02040503050406030204" pitchFamily="18" charset="0"/>
                                  <a:ea typeface="Times New Roman" panose="02020603050405020304" pitchFamily="18" charset="0"/>
                                </a:rPr>
                                <m:t>90</m:t>
                              </m:r>
                            </m:e>
                            <m:e>
                              <m:r>
                                <a:rPr lang="en-US" sz="1200" i="1">
                                  <a:effectLst/>
                                  <a:latin typeface="Cambria Math" panose="02040503050406030204" pitchFamily="18" charset="0"/>
                                  <a:ea typeface="Times New Roman" panose="02020603050405020304" pitchFamily="18" charset="0"/>
                                </a:rPr>
                                <m:t>0</m:t>
                              </m:r>
                            </m:e>
                            <m:e>
                              <m:r>
                                <a:rPr lang="en-US" sz="1200" i="1">
                                  <a:effectLst/>
                                  <a:latin typeface="Cambria Math" panose="02040503050406030204" pitchFamily="18" charset="0"/>
                                  <a:ea typeface="Times New Roman" panose="02020603050405020304" pitchFamily="18" charset="0"/>
                                </a:rPr>
                                <m:t>𝑜</m:t>
                              </m:r>
                            </m:e>
                          </m:mr>
                          <m:mr>
                            <m:e>
                              <m:r>
                                <a:rPr lang="en-US" sz="1200" i="1">
                                  <a:effectLst/>
                                  <a:latin typeface="Cambria Math" panose="02040503050406030204" pitchFamily="18" charset="0"/>
                                  <a:ea typeface="Times New Roman" panose="02020603050405020304" pitchFamily="18" charset="0"/>
                                </a:rPr>
                                <m:t>0</m:t>
                              </m:r>
                            </m:e>
                            <m:e>
                              <m:r>
                                <a:rPr lang="en-US" sz="1200" i="1">
                                  <a:effectLst/>
                                  <a:latin typeface="Cambria Math" panose="02040503050406030204" pitchFamily="18" charset="0"/>
                                  <a:ea typeface="Times New Roman" panose="02020603050405020304" pitchFamily="18" charset="0"/>
                                </a:rPr>
                                <m:t>0</m:t>
                              </m:r>
                            </m:e>
                            <m:e>
                              <m:r>
                                <a:rPr lang="en-US" sz="1200" i="1">
                                  <a:effectLst/>
                                  <a:latin typeface="Cambria Math" panose="02040503050406030204" pitchFamily="18" charset="0"/>
                                  <a:ea typeface="Times New Roman" panose="02020603050405020304" pitchFamily="18" charset="0"/>
                                </a:rPr>
                                <m:t>0</m:t>
                              </m:r>
                            </m:e>
                          </m:mr>
                          <m:mr>
                            <m:e>
                              <m:r>
                                <a:rPr lang="en-US" sz="1200" i="1">
                                  <a:effectLst/>
                                  <a:latin typeface="Cambria Math" panose="02040503050406030204" pitchFamily="18" charset="0"/>
                                  <a:ea typeface="Times New Roman" panose="02020603050405020304" pitchFamily="18" charset="0"/>
                                </a:rPr>
                                <m:t>0</m:t>
                              </m:r>
                            </m:e>
                            <m:e>
                              <m:r>
                                <a:rPr lang="en-US" sz="1200" i="1">
                                  <a:effectLst/>
                                  <a:latin typeface="Cambria Math" panose="02040503050406030204" pitchFamily="18" charset="0"/>
                                  <a:ea typeface="Times New Roman" panose="02020603050405020304" pitchFamily="18" charset="0"/>
                                </a:rPr>
                                <m:t>0</m:t>
                              </m:r>
                            </m:e>
                            <m:e>
                              <m:r>
                                <a:rPr lang="it-IT" sz="1200" b="0" i="1" smtClean="0">
                                  <a:effectLst/>
                                  <a:latin typeface="Cambria Math" panose="02040503050406030204" pitchFamily="18" charset="0"/>
                                  <a:ea typeface="Times New Roman" panose="02020603050405020304" pitchFamily="18" charset="0"/>
                                </a:rPr>
                                <m:t>15</m:t>
                              </m:r>
                            </m:e>
                          </m:mr>
                        </m:m>
                      </m:e>
                    </m:d>
                  </m:oMath>
                </a14:m>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marR="0" indent="0" algn="ctr">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it-IT"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𝑅</m:t>
                          </m:r>
                        </m:e>
                        <m:sub>
                          <m:r>
                            <a:rPr lang="en-US" sz="1200" i="1">
                              <a:effectLst/>
                              <a:latin typeface="Cambria Math" panose="02040503050406030204" pitchFamily="18" charset="0"/>
                              <a:ea typeface="Times New Roman" panose="02020603050405020304" pitchFamily="18" charset="0"/>
                            </a:rPr>
                            <m:t>2</m:t>
                          </m:r>
                        </m:sub>
                      </m:sSub>
                      <m:r>
                        <a:rPr lang="en-US" sz="1200" i="1">
                          <a:effectLst/>
                          <a:latin typeface="Cambria Math" panose="02040503050406030204" pitchFamily="18" charset="0"/>
                          <a:ea typeface="Times New Roman" panose="02020603050405020304" pitchFamily="18" charset="0"/>
                        </a:rPr>
                        <m:t>=0.0001</m:t>
                      </m:r>
                    </m:oMath>
                  </m:oMathPara>
                </a14:m>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indent="0" algn="ctr">
                  <a:spcBef>
                    <a:spcPts val="0"/>
                  </a:spcBef>
                  <a:spcAft>
                    <a:spcPts val="1000"/>
                  </a:spcAft>
                  <a:buNone/>
                </a:pPr>
                <a:r>
                  <a:rPr lang="en-US" sz="1200" dirty="0">
                    <a:latin typeface="Times New Roman" panose="02020603050405020304" pitchFamily="18" charset="0"/>
                    <a:ea typeface="Times New Roman" panose="02020603050405020304" pitchFamily="18" charset="0"/>
                    <a:cs typeface="Times New Roman" panose="02020603050405020304" pitchFamily="18" charset="0"/>
                  </a:rPr>
                  <a:t>We will get the following gain and pre compensator Matrix </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marR="0" indent="0" algn="ctr">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en-US" sz="1200" i="1" smtClean="0">
                              <a:effectLst/>
                              <a:latin typeface="Cambria Math" panose="02040503050406030204" pitchFamily="18" charset="0"/>
                            </a:rPr>
                          </m:ctrlPr>
                        </m:sSubPr>
                        <m:e>
                          <m:r>
                            <a:rPr lang="en-US" sz="1200" b="0" i="1" smtClean="0">
                              <a:effectLst/>
                              <a:latin typeface="Cambria Math" panose="02040503050406030204" pitchFamily="18" charset="0"/>
                            </a:rPr>
                            <m:t>𝐾</m:t>
                          </m:r>
                        </m:e>
                        <m:sub>
                          <m:r>
                            <a:rPr lang="en-US" sz="1200" b="0" i="1" smtClean="0">
                              <a:effectLst/>
                              <a:latin typeface="Cambria Math" panose="02040503050406030204" pitchFamily="18" charset="0"/>
                            </a:rPr>
                            <m:t>2</m:t>
                          </m:r>
                        </m:sub>
                      </m:sSub>
                      <m:r>
                        <a:rPr lang="en-US" sz="1200" i="1">
                          <a:effectLst/>
                          <a:latin typeface="Cambria Math" panose="02040503050406030204" pitchFamily="18" charset="0"/>
                          <a:ea typeface="Times New Roman" panose="02020603050405020304" pitchFamily="18" charset="0"/>
                        </a:rPr>
                        <m:t>=</m:t>
                      </m:r>
                      <m:d>
                        <m:dPr>
                          <m:ctrlPr>
                            <a:rPr lang="it-IT" sz="1200" i="1">
                              <a:effectLst/>
                              <a:latin typeface="Cambria Math" panose="02040503050406030204" pitchFamily="18" charset="0"/>
                              <a:ea typeface="Times New Roman" panose="02020603050405020304" pitchFamily="18" charset="0"/>
                            </a:rPr>
                          </m:ctrlPr>
                        </m:dPr>
                        <m:e>
                          <m:eqArr>
                            <m:eqArrPr>
                              <m:ctrlPr>
                                <a:rPr lang="it-IT" sz="1200" i="1">
                                  <a:effectLst/>
                                  <a:latin typeface="Cambria Math" panose="02040503050406030204" pitchFamily="18" charset="0"/>
                                  <a:ea typeface="Times New Roman" panose="02020603050405020304" pitchFamily="18" charset="0"/>
                                </a:rPr>
                              </m:ctrlPr>
                            </m:eqArrPr>
                            <m:e>
                              <m:r>
                                <a:rPr lang="en-US" sz="1200" i="1">
                                  <a:effectLst/>
                                  <a:latin typeface="Cambria Math" panose="02040503050406030204" pitchFamily="18" charset="0"/>
                                  <a:ea typeface="Times New Roman" panose="02020603050405020304" pitchFamily="18" charset="0"/>
                                </a:rPr>
                                <m:t>−948.6833</m:t>
                              </m:r>
                            </m:e>
                            <m:e>
                              <m:r>
                                <a:rPr lang="en-US" sz="1200" i="1">
                                  <a:effectLst/>
                                  <a:latin typeface="Cambria Math" panose="02040503050406030204" pitchFamily="18" charset="0"/>
                                  <a:ea typeface="Times New Roman" panose="02020603050405020304" pitchFamily="18" charset="0"/>
                                </a:rPr>
                                <m:t>13.5</m:t>
                              </m:r>
                              <m:r>
                                <a:rPr lang="it-IT" sz="1200" b="0" i="1" smtClean="0">
                                  <a:effectLst/>
                                  <a:latin typeface="Cambria Math" panose="02040503050406030204" pitchFamily="18" charset="0"/>
                                  <a:ea typeface="Times New Roman" panose="02020603050405020304" pitchFamily="18" charset="0"/>
                                </a:rPr>
                                <m:t>5</m:t>
                              </m:r>
                              <m:r>
                                <a:rPr lang="en-US" sz="1200" i="1">
                                  <a:effectLst/>
                                  <a:latin typeface="Cambria Math" panose="02040503050406030204" pitchFamily="18" charset="0"/>
                                  <a:ea typeface="Times New Roman" panose="02020603050405020304" pitchFamily="18" charset="0"/>
                                </a:rPr>
                                <m:t>1</m:t>
                              </m:r>
                              <m:r>
                                <a:rPr lang="it-IT" sz="1200" b="0" i="1" smtClean="0">
                                  <a:effectLst/>
                                  <a:latin typeface="Cambria Math" panose="02040503050406030204" pitchFamily="18" charset="0"/>
                                  <a:ea typeface="Times New Roman" panose="02020603050405020304" pitchFamily="18" charset="0"/>
                                </a:rPr>
                                <m:t>2</m:t>
                              </m:r>
                            </m:e>
                            <m:e>
                              <m:r>
                                <a:rPr lang="en-US" sz="1200" i="1">
                                  <a:effectLst/>
                                  <a:latin typeface="Cambria Math" panose="02040503050406030204" pitchFamily="18" charset="0"/>
                                  <a:ea typeface="Times New Roman" panose="02020603050405020304" pitchFamily="18" charset="0"/>
                                </a:rPr>
                                <m:t>−</m:t>
                              </m:r>
                              <m:r>
                                <a:rPr lang="it-IT" sz="1200" b="0" i="1" smtClean="0">
                                  <a:effectLst/>
                                  <a:latin typeface="Cambria Math" panose="02040503050406030204" pitchFamily="18" charset="0"/>
                                  <a:ea typeface="Times New Roman" panose="02020603050405020304" pitchFamily="18" charset="0"/>
                                </a:rPr>
                                <m:t>395</m:t>
                              </m:r>
                              <m:r>
                                <a:rPr lang="en-US" sz="1200" i="1">
                                  <a:effectLst/>
                                  <a:latin typeface="Cambria Math" panose="02040503050406030204" pitchFamily="18" charset="0"/>
                                  <a:ea typeface="Times New Roman" panose="02020603050405020304" pitchFamily="18" charset="0"/>
                                </a:rPr>
                                <m:t>.</m:t>
                              </m:r>
                              <m:r>
                                <a:rPr lang="it-IT" sz="1200" b="0" i="1" smtClean="0">
                                  <a:effectLst/>
                                  <a:latin typeface="Cambria Math" panose="02040503050406030204" pitchFamily="18" charset="0"/>
                                  <a:ea typeface="Times New Roman" panose="02020603050405020304" pitchFamily="18" charset="0"/>
                                </a:rPr>
                                <m:t>4273</m:t>
                              </m:r>
                            </m:e>
                          </m:eqArr>
                        </m:e>
                      </m:d>
                    </m:oMath>
                  </m:oMathPara>
                </a14:m>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114300" marR="0" indent="0" algn="ctr">
                  <a:spcBef>
                    <a:spcPts val="0"/>
                  </a:spcBef>
                  <a:spcAft>
                    <a:spcPts val="1000"/>
                  </a:spcAft>
                  <a:buNone/>
                </a:pPr>
                <a14:m>
                  <m:oMathPara xmlns:m="http://schemas.openxmlformats.org/officeDocument/2006/math">
                    <m:oMathParaPr>
                      <m:jc m:val="centerGroup"/>
                    </m:oMathParaPr>
                    <m:oMath xmlns:m="http://schemas.openxmlformats.org/officeDocument/2006/math">
                      <m:sSub>
                        <m:sSubPr>
                          <m:ctrlPr>
                            <a:rPr lang="it-IT" sz="1200" i="1">
                              <a:effectLst/>
                              <a:latin typeface="Cambria Math" panose="02040503050406030204" pitchFamily="18" charset="0"/>
                              <a:ea typeface="Times New Roman" panose="02020603050405020304" pitchFamily="18" charset="0"/>
                            </a:rPr>
                          </m:ctrlPr>
                        </m:sSubPr>
                        <m:e>
                          <m:r>
                            <a:rPr lang="en-US" sz="1200" i="1">
                              <a:effectLst/>
                              <a:latin typeface="Cambria Math" panose="02040503050406030204" pitchFamily="18" charset="0"/>
                              <a:ea typeface="Times New Roman" panose="02020603050405020304" pitchFamily="18" charset="0"/>
                            </a:rPr>
                            <m:t>𝐺</m:t>
                          </m:r>
                        </m:e>
                        <m:sub>
                          <m:r>
                            <a:rPr lang="en-US" sz="1200" b="0" i="1" smtClean="0">
                              <a:effectLst/>
                              <a:latin typeface="Cambria Math" panose="02040503050406030204" pitchFamily="18" charset="0"/>
                              <a:ea typeface="Times New Roman" panose="02020603050405020304" pitchFamily="18" charset="0"/>
                            </a:rPr>
                            <m:t>2</m:t>
                          </m:r>
                        </m:sub>
                      </m:sSub>
                      <m:r>
                        <a:rPr lang="en-US" sz="1200" i="1">
                          <a:effectLst/>
                          <a:latin typeface="Cambria Math" panose="02040503050406030204" pitchFamily="18" charset="0"/>
                          <a:ea typeface="Times New Roman" panose="02020603050405020304" pitchFamily="18" charset="0"/>
                        </a:rPr>
                        <m:t>=−948.6833</m:t>
                      </m:r>
                    </m:oMath>
                  </m:oMathPara>
                </a14:m>
                <a:endParaRPr lang="it-IT"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algn="ctr"/>
                <a:endParaRPr lang="it-IT" sz="1200" dirty="0">
                  <a:latin typeface="Times New Roman" panose="02020603050405020304" pitchFamily="18" charset="0"/>
                  <a:cs typeface="Times New Roman" panose="02020603050405020304" pitchFamily="18" charset="0"/>
                </a:endParaRPr>
              </a:p>
            </p:txBody>
          </p:sp>
        </mc:Choice>
        <mc:Fallback xmlns="">
          <p:sp>
            <p:nvSpPr>
              <p:cNvPr id="3" name="Text Placeholder 2">
                <a:extLst>
                  <a:ext uri="{FF2B5EF4-FFF2-40B4-BE49-F238E27FC236}">
                    <a16:creationId xmlns:a16="http://schemas.microsoft.com/office/drawing/2014/main" id="{4E7E8C64-4DCE-474F-A716-0FD8DB5C41C4}"/>
                  </a:ext>
                </a:extLst>
              </p:cNvPr>
              <p:cNvSpPr>
                <a:spLocks noGrp="1" noRot="1" noChangeAspect="1" noMove="1" noResize="1" noEditPoints="1" noAdjustHandles="1" noChangeArrowheads="1" noChangeShapeType="1" noTextEdit="1"/>
              </p:cNvSpPr>
              <p:nvPr>
                <p:ph type="body" idx="1"/>
              </p:nvPr>
            </p:nvSpPr>
            <p:spPr>
              <a:xfrm>
                <a:off x="0" y="1249050"/>
                <a:ext cx="4282796" cy="2791120"/>
              </a:xfrm>
              <a:blipFill>
                <a:blip r:embed="rId2"/>
                <a:stretch>
                  <a:fillRect t="-218"/>
                </a:stretch>
              </a:blipFill>
            </p:spPr>
            <p:txBody>
              <a:bodyPr/>
              <a:lstStyle/>
              <a:p>
                <a:r>
                  <a:rPr lang="it-IT">
                    <a:noFill/>
                  </a:rPr>
                  <a:t> </a:t>
                </a:r>
              </a:p>
            </p:txBody>
          </p:sp>
        </mc:Fallback>
      </mc:AlternateContent>
      <p:sp>
        <p:nvSpPr>
          <p:cNvPr id="4" name="Slide Number Placeholder 3">
            <a:extLst>
              <a:ext uri="{FF2B5EF4-FFF2-40B4-BE49-F238E27FC236}">
                <a16:creationId xmlns:a16="http://schemas.microsoft.com/office/drawing/2014/main" id="{CAEF4C4D-5D1A-439D-B1EE-C82636AFA85D}"/>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24</a:t>
            </a:fld>
            <a:endParaRPr/>
          </a:p>
        </p:txBody>
      </p:sp>
      <p:sp>
        <p:nvSpPr>
          <p:cNvPr id="5" name="Title 1">
            <a:extLst>
              <a:ext uri="{FF2B5EF4-FFF2-40B4-BE49-F238E27FC236}">
                <a16:creationId xmlns:a16="http://schemas.microsoft.com/office/drawing/2014/main" id="{29AC8BD2-9CD4-46BB-9C45-A4BD9576D78F}"/>
              </a:ext>
            </a:extLst>
          </p:cNvPr>
          <p:cNvSpPr txBox="1">
            <a:spLocks noGrp="1"/>
          </p:cNvSpPr>
          <p:nvPr>
            <p:ph type="title"/>
          </p:nvPr>
        </p:nvSpPr>
        <p:spPr>
          <a:xfrm>
            <a:off x="1116013" y="409575"/>
            <a:ext cx="7559675" cy="58102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2400" b="1" i="0" u="none" strike="noStrike" cap="none">
                <a:solidFill>
                  <a:srgbClr val="822433"/>
                </a:solidFill>
                <a:latin typeface="Arial"/>
                <a:ea typeface="Arial"/>
                <a:cs typeface="Arial"/>
                <a:sym typeface="Arial"/>
              </a:defRPr>
            </a:lvl9pPr>
          </a:lstStyle>
          <a:p>
            <a:r>
              <a:rPr lang="en-US" dirty="0"/>
              <a:t>Results &amp; Simulations </a:t>
            </a:r>
            <a:endParaRPr lang="it-IT" dirty="0"/>
          </a:p>
        </p:txBody>
      </p:sp>
      <p:sp>
        <p:nvSpPr>
          <p:cNvPr id="6" name="TextBox 5">
            <a:extLst>
              <a:ext uri="{FF2B5EF4-FFF2-40B4-BE49-F238E27FC236}">
                <a16:creationId xmlns:a16="http://schemas.microsoft.com/office/drawing/2014/main" id="{B45BC6C4-8E07-4530-8B1D-5507578F5531}"/>
              </a:ext>
            </a:extLst>
          </p:cNvPr>
          <p:cNvSpPr txBox="1"/>
          <p:nvPr/>
        </p:nvSpPr>
        <p:spPr>
          <a:xfrm>
            <a:off x="1849167" y="825399"/>
            <a:ext cx="5589448" cy="369332"/>
          </a:xfrm>
          <a:prstGeom prst="rect">
            <a:avLst/>
          </a:prstGeom>
          <a:noFill/>
        </p:spPr>
        <p:txBody>
          <a:bodyPr wrap="square" rtlCol="0">
            <a:spAutoFit/>
          </a:bodyPr>
          <a:lstStyle/>
          <a:p>
            <a:pPr algn="ctr"/>
            <a:r>
              <a:rPr lang="en-US" sz="1800" b="1" dirty="0">
                <a:latin typeface="Times New Roman" panose="02020603050405020304" pitchFamily="18" charset="0"/>
                <a:cs typeface="Times New Roman" panose="02020603050405020304" pitchFamily="18" charset="0"/>
              </a:rPr>
              <a:t>Linear Quadratic Regulator   </a:t>
            </a:r>
            <a:endParaRPr lang="it-IT" sz="1800" b="1" dirty="0">
              <a:latin typeface="Times New Roman" panose="02020603050405020304" pitchFamily="18" charset="0"/>
              <a:cs typeface="Times New Roman" panose="02020603050405020304" pitchFamily="18" charset="0"/>
            </a:endParaRPr>
          </a:p>
        </p:txBody>
      </p:sp>
      <p:graphicFrame>
        <p:nvGraphicFramePr>
          <p:cNvPr id="8" name="Table 7">
            <a:extLst>
              <a:ext uri="{FF2B5EF4-FFF2-40B4-BE49-F238E27FC236}">
                <a16:creationId xmlns:a16="http://schemas.microsoft.com/office/drawing/2014/main" id="{3E0EC66F-177D-4705-B349-860422193BFA}"/>
              </a:ext>
            </a:extLst>
          </p:cNvPr>
          <p:cNvGraphicFramePr>
            <a:graphicFrameLocks noGrp="1"/>
          </p:cNvGraphicFramePr>
          <p:nvPr>
            <p:extLst>
              <p:ext uri="{D42A27DB-BD31-4B8C-83A1-F6EECF244321}">
                <p14:modId xmlns:p14="http://schemas.microsoft.com/office/powerpoint/2010/main" val="1993763090"/>
              </p:ext>
            </p:extLst>
          </p:nvPr>
        </p:nvGraphicFramePr>
        <p:xfrm>
          <a:off x="597841" y="4064639"/>
          <a:ext cx="3125746" cy="1645647"/>
        </p:xfrm>
        <a:graphic>
          <a:graphicData uri="http://schemas.openxmlformats.org/drawingml/2006/table">
            <a:tbl>
              <a:tblPr firstRow="1" firstCol="1" bandRow="1">
                <a:tableStyleId>{CE6C4968-4ADF-4CD6-9124-7E81E9B29D8B}</a:tableStyleId>
              </a:tblPr>
              <a:tblGrid>
                <a:gridCol w="1562873">
                  <a:extLst>
                    <a:ext uri="{9D8B030D-6E8A-4147-A177-3AD203B41FA5}">
                      <a16:colId xmlns:a16="http://schemas.microsoft.com/office/drawing/2014/main" val="3310912172"/>
                    </a:ext>
                  </a:extLst>
                </a:gridCol>
                <a:gridCol w="1562873">
                  <a:extLst>
                    <a:ext uri="{9D8B030D-6E8A-4147-A177-3AD203B41FA5}">
                      <a16:colId xmlns:a16="http://schemas.microsoft.com/office/drawing/2014/main" val="1786358952"/>
                    </a:ext>
                  </a:extLst>
                </a:gridCol>
              </a:tblGrid>
              <a:tr h="332981">
                <a:tc>
                  <a:txBody>
                    <a:bodyPr/>
                    <a:lstStyle/>
                    <a:p>
                      <a:pPr marL="0" marR="0" algn="ctr">
                        <a:spcBef>
                          <a:spcPts val="0"/>
                        </a:spcBef>
                        <a:spcAft>
                          <a:spcPts val="1000"/>
                        </a:spcAft>
                      </a:pPr>
                      <a:r>
                        <a:rPr lang="en-US" sz="1000" b="1" dirty="0">
                          <a:effectLst/>
                        </a:rPr>
                        <a:t>Performance Specifications</a:t>
                      </a:r>
                      <a:endParaRPr lang="it-IT" sz="1000" b="1"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1000" b="1" dirty="0">
                          <a:effectLst/>
                        </a:rPr>
                        <a:t>Values</a:t>
                      </a:r>
                      <a:endParaRPr lang="it-IT" sz="1000" b="1"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01338919"/>
                  </a:ext>
                </a:extLst>
              </a:tr>
              <a:tr h="323352">
                <a:tc>
                  <a:txBody>
                    <a:bodyPr/>
                    <a:lstStyle/>
                    <a:p>
                      <a:pPr marL="0" marR="0" algn="ctr">
                        <a:spcBef>
                          <a:spcPts val="0"/>
                        </a:spcBef>
                        <a:spcAft>
                          <a:spcPts val="1000"/>
                        </a:spcAft>
                      </a:pPr>
                      <a:r>
                        <a:rPr lang="en-US" sz="800">
                          <a:effectLst/>
                        </a:rPr>
                        <a:t>Rise Time</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800" dirty="0">
                          <a:effectLst/>
                        </a:rPr>
                        <a:t>0.8968 s</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61489337"/>
                  </a:ext>
                </a:extLst>
              </a:tr>
              <a:tr h="332981">
                <a:tc>
                  <a:txBody>
                    <a:bodyPr/>
                    <a:lstStyle/>
                    <a:p>
                      <a:pPr marL="0" marR="0" algn="ctr">
                        <a:spcBef>
                          <a:spcPts val="0"/>
                        </a:spcBef>
                        <a:spcAft>
                          <a:spcPts val="1000"/>
                        </a:spcAft>
                      </a:pPr>
                      <a:r>
                        <a:rPr lang="en-US" sz="800">
                          <a:effectLst/>
                        </a:rPr>
                        <a:t>Overshoot</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800" dirty="0">
                          <a:effectLst/>
                        </a:rPr>
                        <a:t>0 %</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30878149"/>
                  </a:ext>
                </a:extLst>
              </a:tr>
              <a:tr h="332981">
                <a:tc>
                  <a:txBody>
                    <a:bodyPr/>
                    <a:lstStyle/>
                    <a:p>
                      <a:pPr marL="0" marR="0" algn="ctr">
                        <a:spcBef>
                          <a:spcPts val="0"/>
                        </a:spcBef>
                        <a:spcAft>
                          <a:spcPts val="1000"/>
                        </a:spcAft>
                      </a:pPr>
                      <a:r>
                        <a:rPr lang="en-US" sz="800">
                          <a:effectLst/>
                        </a:rPr>
                        <a:t>Settling Time</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800" dirty="0">
                          <a:effectLst/>
                        </a:rPr>
                        <a:t> 1.6129 s</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691320344"/>
                  </a:ext>
                </a:extLst>
              </a:tr>
              <a:tr h="323352">
                <a:tc>
                  <a:txBody>
                    <a:bodyPr/>
                    <a:lstStyle/>
                    <a:p>
                      <a:pPr marL="0" marR="0" algn="ctr">
                        <a:spcBef>
                          <a:spcPts val="0"/>
                        </a:spcBef>
                        <a:spcAft>
                          <a:spcPts val="1000"/>
                        </a:spcAft>
                      </a:pPr>
                      <a:r>
                        <a:rPr lang="en-US" sz="800">
                          <a:effectLst/>
                        </a:rPr>
                        <a:t>Peak Time</a:t>
                      </a:r>
                      <a:endParaRPr lang="it-IT" sz="10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1000"/>
                        </a:spcAft>
                      </a:pPr>
                      <a:r>
                        <a:rPr lang="en-US" sz="800" dirty="0">
                          <a:effectLst/>
                        </a:rPr>
                        <a:t>2.9852 s</a:t>
                      </a:r>
                      <a:endParaRPr lang="it-IT" sz="10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622132677"/>
                  </a:ext>
                </a:extLst>
              </a:tr>
            </a:tbl>
          </a:graphicData>
        </a:graphic>
      </p:graphicFrame>
      <p:sp>
        <p:nvSpPr>
          <p:cNvPr id="10" name="Google Shape;260;p27">
            <a:extLst>
              <a:ext uri="{FF2B5EF4-FFF2-40B4-BE49-F238E27FC236}">
                <a16:creationId xmlns:a16="http://schemas.microsoft.com/office/drawing/2014/main" id="{8E7B0AEB-82C4-462F-BF7C-473D2065EEA3}"/>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24D2DFB2-D599-4504-9D9F-298DDF0FA3A0}"/>
              </a:ext>
            </a:extLst>
          </p:cNvPr>
          <p:cNvPicPr>
            <a:picLocks noChangeAspect="1"/>
          </p:cNvPicPr>
          <p:nvPr/>
        </p:nvPicPr>
        <p:blipFill>
          <a:blip r:embed="rId3"/>
          <a:stretch>
            <a:fillRect/>
          </a:stretch>
        </p:blipFill>
        <p:spPr>
          <a:xfrm>
            <a:off x="4171361" y="1689561"/>
            <a:ext cx="4831192" cy="3826620"/>
          </a:xfrm>
          <a:prstGeom prst="rect">
            <a:avLst/>
          </a:prstGeom>
        </p:spPr>
      </p:pic>
    </p:spTree>
    <p:extLst>
      <p:ext uri="{BB962C8B-B14F-4D97-AF65-F5344CB8AC3E}">
        <p14:creationId xmlns:p14="http://schemas.microsoft.com/office/powerpoint/2010/main" val="2357884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3E257-FA88-43D8-97EB-7B1F44767269}"/>
              </a:ext>
            </a:extLst>
          </p:cNvPr>
          <p:cNvSpPr>
            <a:spLocks noGrp="1"/>
          </p:cNvSpPr>
          <p:nvPr>
            <p:ph type="title"/>
          </p:nvPr>
        </p:nvSpPr>
        <p:spPr/>
        <p:txBody>
          <a:bodyPr/>
          <a:lstStyle/>
          <a:p>
            <a:r>
              <a:rPr lang="en-US" dirty="0"/>
              <a:t>Results &amp; Simulations </a:t>
            </a:r>
            <a:endParaRPr lang="it-IT" dirty="0"/>
          </a:p>
        </p:txBody>
      </p:sp>
      <p:sp>
        <p:nvSpPr>
          <p:cNvPr id="4" name="Slide Number Placeholder 3">
            <a:extLst>
              <a:ext uri="{FF2B5EF4-FFF2-40B4-BE49-F238E27FC236}">
                <a16:creationId xmlns:a16="http://schemas.microsoft.com/office/drawing/2014/main" id="{65B32EE1-35C2-49CA-B8D6-233C9034B3A2}"/>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25</a:t>
            </a:fld>
            <a:endParaRPr/>
          </a:p>
        </p:txBody>
      </p:sp>
      <p:sp>
        <p:nvSpPr>
          <p:cNvPr id="5" name="Text Placeholder 4">
            <a:extLst>
              <a:ext uri="{FF2B5EF4-FFF2-40B4-BE49-F238E27FC236}">
                <a16:creationId xmlns:a16="http://schemas.microsoft.com/office/drawing/2014/main" id="{0C3C8961-2E76-4BD2-8182-9EC4F37DAE24}"/>
              </a:ext>
            </a:extLst>
          </p:cNvPr>
          <p:cNvSpPr txBox="1">
            <a:spLocks noGrp="1"/>
          </p:cNvSpPr>
          <p:nvPr>
            <p:ph type="body" idx="1"/>
          </p:nvPr>
        </p:nvSpPr>
        <p:spPr>
          <a:xfrm>
            <a:off x="1116011" y="1121228"/>
            <a:ext cx="7559675" cy="420588"/>
          </a:xfrm>
          <a:prstGeom prst="rect">
            <a:avLst/>
          </a:prstGeom>
          <a:noFill/>
        </p:spPr>
        <p:txBody>
          <a:bodyPr wrap="square" rtlCol="0">
            <a:spAutoFit/>
          </a:bodyPr>
          <a:lstStyle/>
          <a:p>
            <a:pPr marL="114300" indent="0" algn="ctr">
              <a:buNone/>
            </a:pPr>
            <a:r>
              <a:rPr lang="en-US" sz="1800" b="1" dirty="0">
                <a:latin typeface="Times New Roman" panose="02020603050405020304" pitchFamily="18" charset="0"/>
                <a:cs typeface="Times New Roman" panose="02020603050405020304" pitchFamily="18" charset="0"/>
              </a:rPr>
              <a:t> State Evolution in the Case of  Linear Quadratic Regulator   </a:t>
            </a:r>
            <a:endParaRPr lang="it-IT" sz="18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F3ACBD13-6E79-4C65-9847-498F0A674652}"/>
              </a:ext>
            </a:extLst>
          </p:cNvPr>
          <p:cNvSpPr txBox="1"/>
          <p:nvPr/>
        </p:nvSpPr>
        <p:spPr>
          <a:xfrm>
            <a:off x="521028" y="5039001"/>
            <a:ext cx="3413553" cy="307777"/>
          </a:xfrm>
          <a:prstGeom prst="rect">
            <a:avLst/>
          </a:prstGeom>
          <a:noFill/>
        </p:spPr>
        <p:txBody>
          <a:bodyPr wrap="square" rtlCol="0">
            <a:spAutoFit/>
          </a:bodyPr>
          <a:lstStyle/>
          <a:p>
            <a:r>
              <a:rPr lang="en-US" dirty="0">
                <a:effectLst/>
                <a:latin typeface="Times New Roman" panose="02020603050405020304" pitchFamily="18" charset="0"/>
                <a:ea typeface="Times New Roman" panose="02020603050405020304" pitchFamily="18" charset="0"/>
              </a:rPr>
              <a:t>State Evolutions using LQR with Q1 and R1</a:t>
            </a:r>
            <a:endParaRPr lang="it-IT" dirty="0"/>
          </a:p>
        </p:txBody>
      </p:sp>
      <p:sp>
        <p:nvSpPr>
          <p:cNvPr id="10" name="TextBox 9">
            <a:extLst>
              <a:ext uri="{FF2B5EF4-FFF2-40B4-BE49-F238E27FC236}">
                <a16:creationId xmlns:a16="http://schemas.microsoft.com/office/drawing/2014/main" id="{262E8846-CF1B-43CA-9DA7-A45915F37E8B}"/>
              </a:ext>
            </a:extLst>
          </p:cNvPr>
          <p:cNvSpPr txBox="1"/>
          <p:nvPr/>
        </p:nvSpPr>
        <p:spPr>
          <a:xfrm>
            <a:off x="5177491" y="5039001"/>
            <a:ext cx="3413553" cy="307777"/>
          </a:xfrm>
          <a:prstGeom prst="rect">
            <a:avLst/>
          </a:prstGeom>
          <a:noFill/>
        </p:spPr>
        <p:txBody>
          <a:bodyPr wrap="square" rtlCol="0">
            <a:spAutoFit/>
          </a:bodyPr>
          <a:lstStyle/>
          <a:p>
            <a:r>
              <a:rPr lang="en-US" dirty="0">
                <a:effectLst/>
                <a:latin typeface="Times New Roman" panose="02020603050405020304" pitchFamily="18" charset="0"/>
                <a:ea typeface="Times New Roman" panose="02020603050405020304" pitchFamily="18" charset="0"/>
              </a:rPr>
              <a:t>State Evolutions using LQR with Q2 and R2</a:t>
            </a:r>
            <a:endParaRPr lang="it-IT" dirty="0"/>
          </a:p>
        </p:txBody>
      </p:sp>
      <p:sp>
        <p:nvSpPr>
          <p:cNvPr id="11" name="Google Shape;260;p27">
            <a:extLst>
              <a:ext uri="{FF2B5EF4-FFF2-40B4-BE49-F238E27FC236}">
                <a16:creationId xmlns:a16="http://schemas.microsoft.com/office/drawing/2014/main" id="{D52B7EF0-2F55-4BCC-B859-61F6ECF1A592}"/>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703F932D-B420-4FED-BBBF-5C7D0B99A043}"/>
              </a:ext>
            </a:extLst>
          </p:cNvPr>
          <p:cNvPicPr>
            <a:picLocks noChangeAspect="1"/>
          </p:cNvPicPr>
          <p:nvPr/>
        </p:nvPicPr>
        <p:blipFill>
          <a:blip r:embed="rId2"/>
          <a:stretch>
            <a:fillRect/>
          </a:stretch>
        </p:blipFill>
        <p:spPr>
          <a:xfrm>
            <a:off x="0" y="2060575"/>
            <a:ext cx="4692269" cy="2978426"/>
          </a:xfrm>
          <a:prstGeom prst="rect">
            <a:avLst/>
          </a:prstGeom>
        </p:spPr>
      </p:pic>
      <p:pic>
        <p:nvPicPr>
          <p:cNvPr id="13" name="Picture 12">
            <a:extLst>
              <a:ext uri="{FF2B5EF4-FFF2-40B4-BE49-F238E27FC236}">
                <a16:creationId xmlns:a16="http://schemas.microsoft.com/office/drawing/2014/main" id="{BBA46BAB-EE42-43A1-BDFD-593E28DBD240}"/>
              </a:ext>
            </a:extLst>
          </p:cNvPr>
          <p:cNvPicPr>
            <a:picLocks noChangeAspect="1"/>
          </p:cNvPicPr>
          <p:nvPr/>
        </p:nvPicPr>
        <p:blipFill>
          <a:blip r:embed="rId3"/>
          <a:stretch>
            <a:fillRect/>
          </a:stretch>
        </p:blipFill>
        <p:spPr>
          <a:xfrm>
            <a:off x="4572000" y="2060575"/>
            <a:ext cx="4504267" cy="2978426"/>
          </a:xfrm>
          <a:prstGeom prst="rect">
            <a:avLst/>
          </a:prstGeom>
        </p:spPr>
      </p:pic>
    </p:spTree>
    <p:extLst>
      <p:ext uri="{BB962C8B-B14F-4D97-AF65-F5344CB8AC3E}">
        <p14:creationId xmlns:p14="http://schemas.microsoft.com/office/powerpoint/2010/main" val="3551244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5D204D-D571-4067-96D8-68ECEC588F25}"/>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26</a:t>
            </a:fld>
            <a:endParaRPr/>
          </a:p>
        </p:txBody>
      </p:sp>
      <p:sp>
        <p:nvSpPr>
          <p:cNvPr id="5" name="Title 1">
            <a:extLst>
              <a:ext uri="{FF2B5EF4-FFF2-40B4-BE49-F238E27FC236}">
                <a16:creationId xmlns:a16="http://schemas.microsoft.com/office/drawing/2014/main" id="{B23B3193-7AAB-4537-8404-675395C65E27}"/>
              </a:ext>
            </a:extLst>
          </p:cNvPr>
          <p:cNvSpPr>
            <a:spLocks noGrp="1"/>
          </p:cNvSpPr>
          <p:nvPr>
            <p:ph type="title"/>
          </p:nvPr>
        </p:nvSpPr>
        <p:spPr>
          <a:xfrm>
            <a:off x="792161" y="252413"/>
            <a:ext cx="7559675" cy="581025"/>
          </a:xfrm>
        </p:spPr>
        <p:txBody>
          <a:bodyPr/>
          <a:lstStyle/>
          <a:p>
            <a:r>
              <a:rPr lang="en-US" dirty="0"/>
              <a:t>Results &amp; Simulations </a:t>
            </a:r>
            <a:endParaRPr lang="it-IT" dirty="0"/>
          </a:p>
        </p:txBody>
      </p:sp>
      <p:sp>
        <p:nvSpPr>
          <p:cNvPr id="6" name="Text Placeholder 4">
            <a:extLst>
              <a:ext uri="{FF2B5EF4-FFF2-40B4-BE49-F238E27FC236}">
                <a16:creationId xmlns:a16="http://schemas.microsoft.com/office/drawing/2014/main" id="{1DAB24C6-A8F9-4FCC-BBF5-BEE99B603F86}"/>
              </a:ext>
            </a:extLst>
          </p:cNvPr>
          <p:cNvSpPr txBox="1">
            <a:spLocks/>
          </p:cNvSpPr>
          <p:nvPr/>
        </p:nvSpPr>
        <p:spPr>
          <a:xfrm>
            <a:off x="1209144" y="678105"/>
            <a:ext cx="7559675" cy="697586"/>
          </a:xfrm>
          <a:prstGeom prst="rect">
            <a:avLst/>
          </a:prstGeom>
          <a:noFill/>
          <a:ln>
            <a:noFill/>
          </a:ln>
        </p:spPr>
        <p:txBody>
          <a:bodyPr spcFirstLastPara="1" wrap="square" lIns="91425" tIns="45700" rIns="91425" bIns="45700" rtlCol="0" anchor="t" anchorCtr="0">
            <a:sp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rgbClr val="822433"/>
              </a:buClr>
              <a:buSzPts val="1800"/>
              <a:buFont typeface="Arial"/>
              <a:buChar char="•"/>
              <a:defRPr sz="2400" b="0" i="0" u="none" strike="noStrike" cap="none">
                <a:solidFill>
                  <a:srgbClr val="000000"/>
                </a:solidFill>
                <a:latin typeface="Arial"/>
                <a:ea typeface="Arial"/>
                <a:cs typeface="Arial"/>
                <a:sym typeface="Arial"/>
              </a:defRPr>
            </a:lvl1pPr>
            <a:lvl2pPr marL="914400" marR="0" lvl="1" indent="-342900" algn="l" rtl="0">
              <a:lnSpc>
                <a:spcPct val="100000"/>
              </a:lnSpc>
              <a:spcBef>
                <a:spcPts val="360"/>
              </a:spcBef>
              <a:spcAft>
                <a:spcPts val="0"/>
              </a:spcAft>
              <a:buClr>
                <a:srgbClr val="000000"/>
              </a:buClr>
              <a:buSzPts val="1800"/>
              <a:buFont typeface="Arial"/>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360"/>
              </a:spcBef>
              <a:spcAft>
                <a:spcPts val="0"/>
              </a:spcAft>
              <a:buClr>
                <a:srgbClr val="000000"/>
              </a:buClr>
              <a:buSzPts val="1800"/>
              <a:buFont typeface="Arial"/>
              <a:buChar char="•"/>
              <a:defRPr sz="1600" b="0" i="0" u="none" strike="noStrike" cap="none">
                <a:solidFill>
                  <a:srgbClr val="000000"/>
                </a:solidFill>
                <a:latin typeface="Arial"/>
                <a:ea typeface="Arial"/>
                <a:cs typeface="Arial"/>
                <a:sym typeface="Arial"/>
              </a:defRPr>
            </a:lvl3pPr>
            <a:lvl4pPr marL="1828800" marR="0" lvl="3" indent="-342900" algn="l" rtl="0">
              <a:lnSpc>
                <a:spcPct val="100000"/>
              </a:lnSpc>
              <a:spcBef>
                <a:spcPts val="36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100000"/>
              </a:lnSpc>
              <a:spcBef>
                <a:spcPts val="360"/>
              </a:spcBef>
              <a:spcAft>
                <a:spcPts val="0"/>
              </a:spcAft>
              <a:buClr>
                <a:srgbClr val="000000"/>
              </a:buClr>
              <a:buSzPts val="1800"/>
              <a:buFont typeface="Arial"/>
              <a:buChar char="»"/>
              <a:defRPr sz="12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indent="0" algn="ctr">
              <a:spcBef>
                <a:spcPts val="0"/>
              </a:spcBef>
              <a:spcAft>
                <a:spcPts val="0"/>
              </a:spcAft>
              <a:buNone/>
            </a:pPr>
            <a:r>
              <a:rPr lang="en-US" sz="1800" b="1" dirty="0">
                <a:solidFill>
                  <a:schemeClr val="accent5">
                    <a:lumMod val="10000"/>
                  </a:schemeClr>
                </a:solidFill>
                <a:latin typeface="Times New Roman" panose="02020603050405020304" pitchFamily="18" charset="0"/>
                <a:ea typeface="Times New Roman" panose="02020603050405020304" pitchFamily="18" charset="0"/>
              </a:rPr>
              <a:t>Minimizing  the control action using LQR with different value of R</a:t>
            </a:r>
            <a:endParaRPr lang="it-IT" sz="1800" b="1" dirty="0">
              <a:solidFill>
                <a:schemeClr val="accent5">
                  <a:lumMod val="10000"/>
                </a:schemeClr>
              </a:solidFill>
              <a:effectLst/>
              <a:latin typeface="Times New Roman" panose="02020603050405020304" pitchFamily="18" charset="0"/>
              <a:ea typeface="Times New Roman" panose="02020603050405020304" pitchFamily="18" charset="0"/>
            </a:endParaRPr>
          </a:p>
          <a:p>
            <a:pPr marL="114300" indent="0" algn="ctr">
              <a:buFont typeface="Arial"/>
              <a:buNone/>
            </a:pPr>
            <a:endParaRPr lang="it-IT" sz="1800" b="1" dirty="0">
              <a:solidFill>
                <a:schemeClr val="accent5">
                  <a:lumMod val="1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graphicFrame>
            <p:nvGraphicFramePr>
              <p:cNvPr id="2" name="Table 1">
                <a:extLst>
                  <a:ext uri="{FF2B5EF4-FFF2-40B4-BE49-F238E27FC236}">
                    <a16:creationId xmlns:a16="http://schemas.microsoft.com/office/drawing/2014/main" id="{8BF0407A-B87B-4EC8-B479-D822059BC49B}"/>
                  </a:ext>
                </a:extLst>
              </p:cNvPr>
              <p:cNvGraphicFramePr>
                <a:graphicFrameLocks noGrp="1"/>
              </p:cNvGraphicFramePr>
              <p:nvPr>
                <p:extLst>
                  <p:ext uri="{D42A27DB-BD31-4B8C-83A1-F6EECF244321}">
                    <p14:modId xmlns:p14="http://schemas.microsoft.com/office/powerpoint/2010/main" val="3777874328"/>
                  </p:ext>
                </p:extLst>
              </p:nvPr>
            </p:nvGraphicFramePr>
            <p:xfrm>
              <a:off x="3323101" y="1273599"/>
              <a:ext cx="2497794" cy="589317"/>
            </p:xfrm>
            <a:graphic>
              <a:graphicData uri="http://schemas.openxmlformats.org/drawingml/2006/table">
                <a:tbl>
                  <a:tblPr firstRow="1" firstCol="1" bandRow="1">
                    <a:tableStyleId>{CE6C4968-4ADF-4CD6-9124-7E81E9B29D8B}</a:tableStyleId>
                  </a:tblPr>
                  <a:tblGrid>
                    <a:gridCol w="832598">
                      <a:extLst>
                        <a:ext uri="{9D8B030D-6E8A-4147-A177-3AD203B41FA5}">
                          <a16:colId xmlns:a16="http://schemas.microsoft.com/office/drawing/2014/main" val="3402167768"/>
                        </a:ext>
                      </a:extLst>
                    </a:gridCol>
                    <a:gridCol w="832598">
                      <a:extLst>
                        <a:ext uri="{9D8B030D-6E8A-4147-A177-3AD203B41FA5}">
                          <a16:colId xmlns:a16="http://schemas.microsoft.com/office/drawing/2014/main" val="1477534778"/>
                        </a:ext>
                      </a:extLst>
                    </a:gridCol>
                    <a:gridCol w="832598">
                      <a:extLst>
                        <a:ext uri="{9D8B030D-6E8A-4147-A177-3AD203B41FA5}">
                          <a16:colId xmlns:a16="http://schemas.microsoft.com/office/drawing/2014/main" val="2119941179"/>
                        </a:ext>
                      </a:extLst>
                    </a:gridCol>
                  </a:tblGrid>
                  <a:tr h="375957">
                    <a:tc>
                      <a:txBody>
                        <a:bodyPr/>
                        <a:lstStyle/>
                        <a:p>
                          <a:pPr marL="0" marR="0" algn="ctr">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it-IT" sz="1400" i="1">
                                        <a:effectLst/>
                                        <a:latin typeface="Cambria Math" panose="02040503050406030204" pitchFamily="18" charset="0"/>
                                      </a:rPr>
                                    </m:ctrlPr>
                                  </m:sSubPr>
                                  <m:e>
                                    <m:r>
                                      <a:rPr lang="en-US" sz="1400">
                                        <a:effectLst/>
                                        <a:latin typeface="Cambria Math" panose="02040503050406030204" pitchFamily="18" charset="0"/>
                                      </a:rPr>
                                      <m:t>𝒓</m:t>
                                    </m:r>
                                  </m:e>
                                  <m:sub>
                                    <m:r>
                                      <a:rPr lang="en-US" sz="1400">
                                        <a:effectLst/>
                                        <a:latin typeface="Cambria Math" panose="02040503050406030204" pitchFamily="18" charset="0"/>
                                      </a:rPr>
                                      <m:t>𝟏</m:t>
                                    </m:r>
                                  </m:sub>
                                </m:sSub>
                              </m:oMath>
                            </m:oMathPara>
                          </a14:m>
                          <a:endParaRPr lang="it-IT"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it-IT" sz="1400" i="1">
                                        <a:effectLst/>
                                        <a:latin typeface="Cambria Math" panose="02040503050406030204" pitchFamily="18" charset="0"/>
                                      </a:rPr>
                                    </m:ctrlPr>
                                  </m:sSubPr>
                                  <m:e>
                                    <m:r>
                                      <a:rPr lang="en-US" sz="1400">
                                        <a:effectLst/>
                                        <a:latin typeface="Cambria Math" panose="02040503050406030204" pitchFamily="18" charset="0"/>
                                      </a:rPr>
                                      <m:t>𝒓</m:t>
                                    </m:r>
                                  </m:e>
                                  <m:sub>
                                    <m:r>
                                      <a:rPr lang="en-US" sz="1400">
                                        <a:effectLst/>
                                        <a:latin typeface="Cambria Math" panose="02040503050406030204" pitchFamily="18" charset="0"/>
                                      </a:rPr>
                                      <m:t>𝟐</m:t>
                                    </m:r>
                                  </m:sub>
                                </m:sSub>
                              </m:oMath>
                            </m:oMathPara>
                          </a14:m>
                          <a:endParaRPr lang="it-IT"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1000"/>
                            </a:spcAft>
                          </a:pPr>
                          <a14:m>
                            <m:oMathPara xmlns:m="http://schemas.openxmlformats.org/officeDocument/2006/math">
                              <m:oMathParaPr>
                                <m:jc m:val="centerGroup"/>
                              </m:oMathParaPr>
                              <m:oMath xmlns:m="http://schemas.openxmlformats.org/officeDocument/2006/math">
                                <m:sSub>
                                  <m:sSubPr>
                                    <m:ctrlPr>
                                      <a:rPr lang="it-IT" sz="1400" i="1">
                                        <a:effectLst/>
                                        <a:latin typeface="Cambria Math" panose="02040503050406030204" pitchFamily="18" charset="0"/>
                                      </a:rPr>
                                    </m:ctrlPr>
                                  </m:sSubPr>
                                  <m:e>
                                    <m:r>
                                      <a:rPr lang="en-US" sz="1400">
                                        <a:effectLst/>
                                        <a:latin typeface="Cambria Math" panose="02040503050406030204" pitchFamily="18" charset="0"/>
                                      </a:rPr>
                                      <m:t>𝒓</m:t>
                                    </m:r>
                                  </m:e>
                                  <m:sub>
                                    <m:r>
                                      <a:rPr lang="en-US" sz="1400">
                                        <a:effectLst/>
                                        <a:latin typeface="Cambria Math" panose="02040503050406030204" pitchFamily="18" charset="0"/>
                                      </a:rPr>
                                      <m:t>𝟑</m:t>
                                    </m:r>
                                  </m:sub>
                                </m:sSub>
                              </m:oMath>
                            </m:oMathPara>
                          </a14:m>
                          <a:endParaRPr lang="it-IT"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3106214"/>
                      </a:ext>
                    </a:extLst>
                  </a:tr>
                  <a:tr h="205068">
                    <a:tc>
                      <a:txBody>
                        <a:bodyPr/>
                        <a:lstStyle/>
                        <a:p>
                          <a:pPr marL="0" marR="0" algn="ctr">
                            <a:spcBef>
                              <a:spcPts val="0"/>
                            </a:spcBef>
                            <a:spcAft>
                              <a:spcPts val="1000"/>
                            </a:spcAft>
                          </a:pPr>
                          <a:r>
                            <a:rPr lang="en-US" sz="1400">
                              <a:effectLst/>
                              <a:latin typeface="Times New Roman" panose="02020603050405020304" pitchFamily="18" charset="0"/>
                              <a:cs typeface="Times New Roman" panose="02020603050405020304" pitchFamily="18" charset="0"/>
                            </a:rPr>
                            <a:t>5</a:t>
                          </a:r>
                          <a:endParaRPr lang="it-IT"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1000"/>
                            </a:spcAft>
                          </a:pPr>
                          <a:r>
                            <a:rPr lang="en-US" sz="1400" dirty="0">
                              <a:effectLst/>
                              <a:latin typeface="Times New Roman" panose="02020603050405020304" pitchFamily="18" charset="0"/>
                              <a:cs typeface="Times New Roman" panose="02020603050405020304" pitchFamily="18" charset="0"/>
                            </a:rPr>
                            <a:t>10</a:t>
                          </a:r>
                          <a:endParaRPr lang="it-IT"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1000"/>
                            </a:spcAft>
                          </a:pPr>
                          <a:r>
                            <a:rPr lang="en-US" sz="1400" dirty="0">
                              <a:effectLst/>
                              <a:latin typeface="Times New Roman" panose="02020603050405020304" pitchFamily="18" charset="0"/>
                              <a:cs typeface="Times New Roman" panose="02020603050405020304" pitchFamily="18" charset="0"/>
                            </a:rPr>
                            <a:t>15</a:t>
                          </a:r>
                          <a:endParaRPr lang="it-IT"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32672134"/>
                      </a:ext>
                    </a:extLst>
                  </a:tr>
                </a:tbl>
              </a:graphicData>
            </a:graphic>
          </p:graphicFrame>
        </mc:Choice>
        <mc:Fallback xmlns="">
          <p:graphicFrame>
            <p:nvGraphicFramePr>
              <p:cNvPr id="2" name="Table 1">
                <a:extLst>
                  <a:ext uri="{FF2B5EF4-FFF2-40B4-BE49-F238E27FC236}">
                    <a16:creationId xmlns:a16="http://schemas.microsoft.com/office/drawing/2014/main" id="{8BF0407A-B87B-4EC8-B479-D822059BC49B}"/>
                  </a:ext>
                </a:extLst>
              </p:cNvPr>
              <p:cNvGraphicFramePr>
                <a:graphicFrameLocks noGrp="1"/>
              </p:cNvGraphicFramePr>
              <p:nvPr>
                <p:extLst>
                  <p:ext uri="{D42A27DB-BD31-4B8C-83A1-F6EECF244321}">
                    <p14:modId xmlns:p14="http://schemas.microsoft.com/office/powerpoint/2010/main" val="3777874328"/>
                  </p:ext>
                </p:extLst>
              </p:nvPr>
            </p:nvGraphicFramePr>
            <p:xfrm>
              <a:off x="3323101" y="1273599"/>
              <a:ext cx="2497794" cy="589317"/>
            </p:xfrm>
            <a:graphic>
              <a:graphicData uri="http://schemas.openxmlformats.org/drawingml/2006/table">
                <a:tbl>
                  <a:tblPr firstRow="1" firstCol="1" bandRow="1">
                    <a:tableStyleId>{CE6C4968-4ADF-4CD6-9124-7E81E9B29D8B}</a:tableStyleId>
                  </a:tblPr>
                  <a:tblGrid>
                    <a:gridCol w="832598">
                      <a:extLst>
                        <a:ext uri="{9D8B030D-6E8A-4147-A177-3AD203B41FA5}">
                          <a16:colId xmlns:a16="http://schemas.microsoft.com/office/drawing/2014/main" val="3402167768"/>
                        </a:ext>
                      </a:extLst>
                    </a:gridCol>
                    <a:gridCol w="832598">
                      <a:extLst>
                        <a:ext uri="{9D8B030D-6E8A-4147-A177-3AD203B41FA5}">
                          <a16:colId xmlns:a16="http://schemas.microsoft.com/office/drawing/2014/main" val="1477534778"/>
                        </a:ext>
                      </a:extLst>
                    </a:gridCol>
                    <a:gridCol w="832598">
                      <a:extLst>
                        <a:ext uri="{9D8B030D-6E8A-4147-A177-3AD203B41FA5}">
                          <a16:colId xmlns:a16="http://schemas.microsoft.com/office/drawing/2014/main" val="2119941179"/>
                        </a:ext>
                      </a:extLst>
                    </a:gridCol>
                  </a:tblGrid>
                  <a:tr h="375957">
                    <a:tc>
                      <a:txBody>
                        <a:bodyPr/>
                        <a:lstStyle/>
                        <a:p>
                          <a:endParaRPr lang="it-IT"/>
                        </a:p>
                      </a:txBody>
                      <a:tcPr marL="68580" marR="68580" marT="0" marB="0">
                        <a:blipFill>
                          <a:blip r:embed="rId2"/>
                          <a:stretch>
                            <a:fillRect l="-730" t="-1587" r="-200730" b="-84127"/>
                          </a:stretch>
                        </a:blipFill>
                      </a:tcPr>
                    </a:tc>
                    <a:tc>
                      <a:txBody>
                        <a:bodyPr/>
                        <a:lstStyle/>
                        <a:p>
                          <a:endParaRPr lang="it-IT"/>
                        </a:p>
                      </a:txBody>
                      <a:tcPr marL="68580" marR="68580" marT="0" marB="0">
                        <a:blipFill>
                          <a:blip r:embed="rId2"/>
                          <a:stretch>
                            <a:fillRect l="-101471" t="-1587" r="-102206" b="-84127"/>
                          </a:stretch>
                        </a:blipFill>
                      </a:tcPr>
                    </a:tc>
                    <a:tc>
                      <a:txBody>
                        <a:bodyPr/>
                        <a:lstStyle/>
                        <a:p>
                          <a:endParaRPr lang="it-IT"/>
                        </a:p>
                      </a:txBody>
                      <a:tcPr marL="68580" marR="68580" marT="0" marB="0">
                        <a:blipFill>
                          <a:blip r:embed="rId2"/>
                          <a:stretch>
                            <a:fillRect l="-200000" t="-1587" r="-1460" b="-84127"/>
                          </a:stretch>
                        </a:blipFill>
                      </a:tcPr>
                    </a:tc>
                    <a:extLst>
                      <a:ext uri="{0D108BD9-81ED-4DB2-BD59-A6C34878D82A}">
                        <a16:rowId xmlns:a16="http://schemas.microsoft.com/office/drawing/2014/main" val="3443106214"/>
                      </a:ext>
                    </a:extLst>
                  </a:tr>
                  <a:tr h="213360">
                    <a:tc>
                      <a:txBody>
                        <a:bodyPr/>
                        <a:lstStyle/>
                        <a:p>
                          <a:pPr marL="0" marR="0" algn="ctr">
                            <a:spcBef>
                              <a:spcPts val="0"/>
                            </a:spcBef>
                            <a:spcAft>
                              <a:spcPts val="1000"/>
                            </a:spcAft>
                          </a:pPr>
                          <a:r>
                            <a:rPr lang="en-US" sz="1400">
                              <a:effectLst/>
                              <a:latin typeface="Times New Roman" panose="02020603050405020304" pitchFamily="18" charset="0"/>
                              <a:cs typeface="Times New Roman" panose="02020603050405020304" pitchFamily="18" charset="0"/>
                            </a:rPr>
                            <a:t>5</a:t>
                          </a:r>
                          <a:endParaRPr lang="it-IT" sz="14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1000"/>
                            </a:spcAft>
                          </a:pPr>
                          <a:r>
                            <a:rPr lang="en-US" sz="1400" dirty="0">
                              <a:effectLst/>
                              <a:latin typeface="Times New Roman" panose="02020603050405020304" pitchFamily="18" charset="0"/>
                              <a:cs typeface="Times New Roman" panose="02020603050405020304" pitchFamily="18" charset="0"/>
                            </a:rPr>
                            <a:t>10</a:t>
                          </a:r>
                          <a:endParaRPr lang="it-IT"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gn="ctr">
                            <a:spcBef>
                              <a:spcPts val="0"/>
                            </a:spcBef>
                            <a:spcAft>
                              <a:spcPts val="1000"/>
                            </a:spcAft>
                          </a:pPr>
                          <a:r>
                            <a:rPr lang="en-US" sz="1400" dirty="0">
                              <a:effectLst/>
                              <a:latin typeface="Times New Roman" panose="02020603050405020304" pitchFamily="18" charset="0"/>
                              <a:cs typeface="Times New Roman" panose="02020603050405020304" pitchFamily="18" charset="0"/>
                            </a:rPr>
                            <a:t>15</a:t>
                          </a:r>
                          <a:endParaRPr lang="it-IT" sz="14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32672134"/>
                      </a:ext>
                    </a:extLst>
                  </a:tr>
                </a:tbl>
              </a:graphicData>
            </a:graphic>
          </p:graphicFrame>
        </mc:Fallback>
      </mc:AlternateContent>
      <p:pic>
        <p:nvPicPr>
          <p:cNvPr id="9" name="Picture 8">
            <a:extLst>
              <a:ext uri="{FF2B5EF4-FFF2-40B4-BE49-F238E27FC236}">
                <a16:creationId xmlns:a16="http://schemas.microsoft.com/office/drawing/2014/main" id="{ADCB3D7E-EEB8-4C7C-A1B6-729253787881}"/>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7057" y="2102741"/>
            <a:ext cx="4578661" cy="3204547"/>
          </a:xfrm>
          <a:prstGeom prst="rect">
            <a:avLst/>
          </a:prstGeom>
        </p:spPr>
      </p:pic>
      <p:pic>
        <p:nvPicPr>
          <p:cNvPr id="11" name="Picture 10">
            <a:extLst>
              <a:ext uri="{FF2B5EF4-FFF2-40B4-BE49-F238E27FC236}">
                <a16:creationId xmlns:a16="http://schemas.microsoft.com/office/drawing/2014/main" id="{F933F0BB-1F1F-4579-B765-5ACE6D417CED}"/>
              </a:ext>
            </a:extLst>
          </p:cNvPr>
          <p:cNvPicPr/>
          <p:nvPr/>
        </p:nvPicPr>
        <p:blipFill>
          <a:blip r:embed="rId4"/>
          <a:stretch>
            <a:fillRect/>
          </a:stretch>
        </p:blipFill>
        <p:spPr>
          <a:xfrm>
            <a:off x="4477730" y="1989621"/>
            <a:ext cx="4578661" cy="3204547"/>
          </a:xfrm>
          <a:prstGeom prst="rect">
            <a:avLst/>
          </a:prstGeom>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94D6F8C5-3D6A-4E28-8017-734079AAE1BE}"/>
                  </a:ext>
                </a:extLst>
              </p:cNvPr>
              <p:cNvSpPr txBox="1"/>
              <p:nvPr/>
            </p:nvSpPr>
            <p:spPr>
              <a:xfrm>
                <a:off x="2493390" y="5285503"/>
                <a:ext cx="4572000" cy="523220"/>
              </a:xfrm>
              <a:prstGeom prst="rect">
                <a:avLst/>
              </a:prstGeom>
              <a:noFill/>
            </p:spPr>
            <p:txBody>
              <a:bodyPr wrap="square">
                <a:spAutoFit/>
              </a:bodyPr>
              <a:lstStyle/>
              <a:p>
                <a:r>
                  <a:rPr lang="en-US" sz="1400" dirty="0">
                    <a:effectLst/>
                    <a:latin typeface="Times New Roman" panose="02020603050405020304" pitchFamily="18" charset="0"/>
                    <a:ea typeface="Times New Roman" panose="02020603050405020304" pitchFamily="18" charset="0"/>
                  </a:rPr>
                  <a:t>Where the green line represents </a:t>
                </a:r>
                <a14:m>
                  <m:oMath xmlns:m="http://schemas.openxmlformats.org/officeDocument/2006/math">
                    <m:sSub>
                      <m:sSubPr>
                        <m:ctrlPr>
                          <a:rPr lang="it-IT" i="1">
                            <a:effectLst/>
                            <a:latin typeface="Cambria Math" panose="02040503050406030204" pitchFamily="18" charset="0"/>
                            <a:cs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3</m:t>
                        </m:r>
                      </m:sub>
                    </m:sSub>
                  </m:oMath>
                </a14:m>
                <a:r>
                  <a:rPr lang="en-US" sz="1400" dirty="0">
                    <a:effectLst/>
                    <a:latin typeface="Times New Roman" panose="02020603050405020304" pitchFamily="18" charset="0"/>
                    <a:ea typeface="Times New Roman" panose="02020603050405020304" pitchFamily="18" charset="0"/>
                  </a:rPr>
                  <a:t> ,the blue line represents </a:t>
                </a:r>
                <a14:m>
                  <m:oMath xmlns:m="http://schemas.openxmlformats.org/officeDocument/2006/math">
                    <m:sSub>
                      <m:sSubPr>
                        <m:ctrlPr>
                          <a:rPr lang="it-IT" i="1">
                            <a:effectLst/>
                            <a:latin typeface="Cambria Math" panose="02040503050406030204" pitchFamily="18" charset="0"/>
                            <a:cs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2</m:t>
                        </m:r>
                      </m:sub>
                    </m:sSub>
                  </m:oMath>
                </a14:m>
                <a:r>
                  <a:rPr lang="en-US" sz="1400" dirty="0">
                    <a:effectLst/>
                    <a:latin typeface="Times New Roman" panose="02020603050405020304" pitchFamily="18" charset="0"/>
                    <a:ea typeface="Times New Roman" panose="02020603050405020304" pitchFamily="18" charset="0"/>
                  </a:rPr>
                  <a:t> and the black line represents the </a:t>
                </a:r>
                <a14:m>
                  <m:oMath xmlns:m="http://schemas.openxmlformats.org/officeDocument/2006/math">
                    <m:sSub>
                      <m:sSubPr>
                        <m:ctrlPr>
                          <a:rPr lang="it-IT" i="1">
                            <a:effectLst/>
                            <a:latin typeface="Cambria Math" panose="02040503050406030204" pitchFamily="18" charset="0"/>
                            <a:cs typeface="Times New Roman" panose="02020603050405020304" pitchFamily="18" charset="0"/>
                          </a:rPr>
                        </m:ctrlPr>
                      </m:sSubPr>
                      <m:e>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𝑟</m:t>
                        </m:r>
                      </m:e>
                      <m:sub>
                        <m:r>
                          <a:rPr lang="en-US" sz="1400" i="1">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endParaRPr lang="it-IT" dirty="0"/>
              </a:p>
            </p:txBody>
          </p:sp>
        </mc:Choice>
        <mc:Fallback xmlns="">
          <p:sp>
            <p:nvSpPr>
              <p:cNvPr id="13" name="TextBox 12">
                <a:extLst>
                  <a:ext uri="{FF2B5EF4-FFF2-40B4-BE49-F238E27FC236}">
                    <a16:creationId xmlns:a16="http://schemas.microsoft.com/office/drawing/2014/main" id="{94D6F8C5-3D6A-4E28-8017-734079AAE1BE}"/>
                  </a:ext>
                </a:extLst>
              </p:cNvPr>
              <p:cNvSpPr txBox="1">
                <a:spLocks noRot="1" noChangeAspect="1" noMove="1" noResize="1" noEditPoints="1" noAdjustHandles="1" noChangeArrowheads="1" noChangeShapeType="1" noTextEdit="1"/>
              </p:cNvSpPr>
              <p:nvPr/>
            </p:nvSpPr>
            <p:spPr>
              <a:xfrm>
                <a:off x="2493390" y="5285503"/>
                <a:ext cx="4572000" cy="523220"/>
              </a:xfrm>
              <a:prstGeom prst="rect">
                <a:avLst/>
              </a:prstGeom>
              <a:blipFill>
                <a:blip r:embed="rId5"/>
                <a:stretch>
                  <a:fillRect l="-400" t="-2326" b="-11628"/>
                </a:stretch>
              </a:blipFill>
            </p:spPr>
            <p:txBody>
              <a:bodyPr/>
              <a:lstStyle/>
              <a:p>
                <a:r>
                  <a:rPr lang="it-IT">
                    <a:noFill/>
                  </a:rPr>
                  <a:t> </a:t>
                </a:r>
              </a:p>
            </p:txBody>
          </p:sp>
        </mc:Fallback>
      </mc:AlternateContent>
      <p:sp>
        <p:nvSpPr>
          <p:cNvPr id="14" name="Google Shape;260;p27">
            <a:extLst>
              <a:ext uri="{FF2B5EF4-FFF2-40B4-BE49-F238E27FC236}">
                <a16:creationId xmlns:a16="http://schemas.microsoft.com/office/drawing/2014/main" id="{942DD435-D305-42F4-B8E0-9F382BFB8B22}"/>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65044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5D204D-D571-4067-96D8-68ECEC588F25}"/>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27</a:t>
            </a:fld>
            <a:endParaRPr/>
          </a:p>
        </p:txBody>
      </p:sp>
      <p:sp>
        <p:nvSpPr>
          <p:cNvPr id="5" name="Title 1">
            <a:extLst>
              <a:ext uri="{FF2B5EF4-FFF2-40B4-BE49-F238E27FC236}">
                <a16:creationId xmlns:a16="http://schemas.microsoft.com/office/drawing/2014/main" id="{B23B3193-7AAB-4537-8404-675395C65E27}"/>
              </a:ext>
            </a:extLst>
          </p:cNvPr>
          <p:cNvSpPr>
            <a:spLocks noGrp="1"/>
          </p:cNvSpPr>
          <p:nvPr>
            <p:ph type="title"/>
          </p:nvPr>
        </p:nvSpPr>
        <p:spPr>
          <a:xfrm>
            <a:off x="792161" y="252413"/>
            <a:ext cx="7559675" cy="581025"/>
          </a:xfrm>
        </p:spPr>
        <p:txBody>
          <a:bodyPr/>
          <a:lstStyle/>
          <a:p>
            <a:r>
              <a:rPr lang="en-US" dirty="0"/>
              <a:t>Results &amp; Simulations </a:t>
            </a:r>
            <a:endParaRPr lang="it-IT" dirty="0"/>
          </a:p>
        </p:txBody>
      </p:sp>
      <p:sp>
        <p:nvSpPr>
          <p:cNvPr id="6" name="Text Placeholder 4">
            <a:extLst>
              <a:ext uri="{FF2B5EF4-FFF2-40B4-BE49-F238E27FC236}">
                <a16:creationId xmlns:a16="http://schemas.microsoft.com/office/drawing/2014/main" id="{1DAB24C6-A8F9-4FCC-BBF5-BEE99B603F86}"/>
              </a:ext>
            </a:extLst>
          </p:cNvPr>
          <p:cNvSpPr txBox="1">
            <a:spLocks/>
          </p:cNvSpPr>
          <p:nvPr/>
        </p:nvSpPr>
        <p:spPr>
          <a:xfrm>
            <a:off x="1209144" y="678105"/>
            <a:ext cx="7559675" cy="1102826"/>
          </a:xfrm>
          <a:prstGeom prst="rect">
            <a:avLst/>
          </a:prstGeom>
          <a:noFill/>
          <a:ln>
            <a:noFill/>
          </a:ln>
        </p:spPr>
        <p:txBody>
          <a:bodyPr spcFirstLastPara="1" wrap="square" lIns="91425" tIns="45700" rIns="91425" bIns="45700" rtlCol="0" anchor="t" anchorCtr="0">
            <a:sp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rgbClr val="822433"/>
              </a:buClr>
              <a:buSzPts val="1800"/>
              <a:buFont typeface="Arial"/>
              <a:buChar char="•"/>
              <a:defRPr sz="2400" b="0" i="0" u="none" strike="noStrike" cap="none">
                <a:solidFill>
                  <a:srgbClr val="000000"/>
                </a:solidFill>
                <a:latin typeface="Arial"/>
                <a:ea typeface="Arial"/>
                <a:cs typeface="Arial"/>
                <a:sym typeface="Arial"/>
              </a:defRPr>
            </a:lvl1pPr>
            <a:lvl2pPr marL="914400" marR="0" lvl="1" indent="-342900" algn="l" rtl="0">
              <a:lnSpc>
                <a:spcPct val="100000"/>
              </a:lnSpc>
              <a:spcBef>
                <a:spcPts val="360"/>
              </a:spcBef>
              <a:spcAft>
                <a:spcPts val="0"/>
              </a:spcAft>
              <a:buClr>
                <a:srgbClr val="000000"/>
              </a:buClr>
              <a:buSzPts val="1800"/>
              <a:buFont typeface="Arial"/>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360"/>
              </a:spcBef>
              <a:spcAft>
                <a:spcPts val="0"/>
              </a:spcAft>
              <a:buClr>
                <a:srgbClr val="000000"/>
              </a:buClr>
              <a:buSzPts val="1800"/>
              <a:buFont typeface="Arial"/>
              <a:buChar char="•"/>
              <a:defRPr sz="1600" b="0" i="0" u="none" strike="noStrike" cap="none">
                <a:solidFill>
                  <a:srgbClr val="000000"/>
                </a:solidFill>
                <a:latin typeface="Arial"/>
                <a:ea typeface="Arial"/>
                <a:cs typeface="Arial"/>
                <a:sym typeface="Arial"/>
              </a:defRPr>
            </a:lvl3pPr>
            <a:lvl4pPr marL="1828800" marR="0" lvl="3" indent="-342900" algn="l" rtl="0">
              <a:lnSpc>
                <a:spcPct val="100000"/>
              </a:lnSpc>
              <a:spcBef>
                <a:spcPts val="36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100000"/>
              </a:lnSpc>
              <a:spcBef>
                <a:spcPts val="360"/>
              </a:spcBef>
              <a:spcAft>
                <a:spcPts val="0"/>
              </a:spcAft>
              <a:buClr>
                <a:srgbClr val="000000"/>
              </a:buClr>
              <a:buSzPts val="1800"/>
              <a:buFont typeface="Arial"/>
              <a:buChar char="»"/>
              <a:defRPr sz="12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indent="0" algn="ctr">
              <a:spcBef>
                <a:spcPts val="0"/>
              </a:spcBef>
              <a:spcAft>
                <a:spcPts val="0"/>
              </a:spcAft>
              <a:buNone/>
            </a:pPr>
            <a:r>
              <a:rPr lang="en-US" sz="1800" b="1" dirty="0">
                <a:solidFill>
                  <a:schemeClr val="accent5">
                    <a:lumMod val="10000"/>
                  </a:schemeClr>
                </a:solidFill>
                <a:effectLst/>
                <a:latin typeface="Times New Roman" panose="02020603050405020304" pitchFamily="18" charset="0"/>
                <a:ea typeface="Times New Roman" panose="02020603050405020304" pitchFamily="18" charset="0"/>
              </a:rPr>
              <a:t>Tracking of Optimal Pitch Angle</a:t>
            </a:r>
            <a:endParaRPr lang="it-IT" sz="1800" b="1" dirty="0">
              <a:solidFill>
                <a:schemeClr val="accent5">
                  <a:lumMod val="10000"/>
                </a:schemeClr>
              </a:solidFill>
              <a:effectLst/>
              <a:latin typeface="Times New Roman" panose="02020603050405020304" pitchFamily="18" charset="0"/>
              <a:ea typeface="Times New Roman" panose="02020603050405020304" pitchFamily="18" charset="0"/>
            </a:endParaRPr>
          </a:p>
          <a:p>
            <a:pPr marL="0" marR="0" indent="0" algn="ctr">
              <a:spcBef>
                <a:spcPts val="0"/>
              </a:spcBef>
              <a:spcAft>
                <a:spcPts val="1000"/>
              </a:spcAft>
              <a:buNone/>
            </a:pPr>
            <a:r>
              <a:rPr lang="en-US" sz="1800" b="1" dirty="0">
                <a:solidFill>
                  <a:schemeClr val="accent5">
                    <a:lumMod val="10000"/>
                  </a:schemeClr>
                </a:solidFill>
                <a:effectLst/>
                <a:latin typeface="Times New Roman" panose="02020603050405020304" pitchFamily="18" charset="0"/>
                <a:ea typeface="Times New Roman" panose="02020603050405020304" pitchFamily="18" charset="0"/>
              </a:rPr>
              <a:t>using LQR with Q3 &amp; R3 and Bounded Control</a:t>
            </a:r>
            <a:endParaRPr lang="it-IT" sz="1800" b="1" dirty="0">
              <a:solidFill>
                <a:schemeClr val="accent5">
                  <a:lumMod val="10000"/>
                </a:schemeClr>
              </a:solidFill>
              <a:effectLst/>
              <a:latin typeface="Times New Roman" panose="02020603050405020304" pitchFamily="18" charset="0"/>
              <a:ea typeface="Times New Roman" panose="02020603050405020304" pitchFamily="18" charset="0"/>
            </a:endParaRPr>
          </a:p>
          <a:p>
            <a:pPr marL="114300" indent="0" algn="ctr">
              <a:buFont typeface="Arial"/>
              <a:buNone/>
            </a:pPr>
            <a:endParaRPr lang="it-IT" sz="1800" b="1" dirty="0">
              <a:solidFill>
                <a:schemeClr val="accent5">
                  <a:lumMod val="1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9E37A4E9-349C-43AD-899C-7730A47FE23A}"/>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099580" y="2218379"/>
            <a:ext cx="4044420" cy="2759251"/>
          </a:xfrm>
          <a:prstGeom prst="rect">
            <a:avLst/>
          </a:prstGeom>
        </p:spPr>
      </p:pic>
      <p:pic>
        <p:nvPicPr>
          <p:cNvPr id="10" name="Picture 9">
            <a:extLst>
              <a:ext uri="{FF2B5EF4-FFF2-40B4-BE49-F238E27FC236}">
                <a16:creationId xmlns:a16="http://schemas.microsoft.com/office/drawing/2014/main" id="{E9CAE9BF-B0F9-44E5-95E1-C39FA6AB29E6}"/>
              </a:ext>
            </a:extLst>
          </p:cNvPr>
          <p:cNvPicPr>
            <a:picLocks noChangeAspect="1"/>
          </p:cNvPicPr>
          <p:nvPr/>
        </p:nvPicPr>
        <p:blipFill>
          <a:blip r:embed="rId3"/>
          <a:stretch>
            <a:fillRect/>
          </a:stretch>
        </p:blipFill>
        <p:spPr>
          <a:xfrm>
            <a:off x="198952" y="1457915"/>
            <a:ext cx="4999939" cy="2077374"/>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26EDED-197B-4B77-9713-C161A17187B0}"/>
                  </a:ext>
                </a:extLst>
              </p:cNvPr>
              <p:cNvSpPr txBox="1"/>
              <p:nvPr/>
            </p:nvSpPr>
            <p:spPr>
              <a:xfrm>
                <a:off x="166684" y="3552222"/>
                <a:ext cx="6378047" cy="23090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en-US" i="1">
                              <a:latin typeface="Cambria Math" panose="02040503050406030204" pitchFamily="18" charset="0"/>
                            </a:rPr>
                            <m:t>𝑄</m:t>
                          </m:r>
                        </m:e>
                        <m:sub>
                          <m:r>
                            <a:rPr lang="en-US" i="1">
                              <a:latin typeface="Cambria Math" panose="02040503050406030204" pitchFamily="18" charset="0"/>
                            </a:rPr>
                            <m:t>3</m:t>
                          </m:r>
                        </m:sub>
                      </m:sSub>
                      <m:r>
                        <a:rPr lang="en-US" i="1">
                          <a:latin typeface="Cambria Math" panose="02040503050406030204" pitchFamily="18" charset="0"/>
                        </a:rPr>
                        <m:t>=</m:t>
                      </m:r>
                      <m:d>
                        <m:dPr>
                          <m:ctrlPr>
                            <a:rPr lang="it-IT" i="1">
                              <a:latin typeface="Cambria Math" panose="02040503050406030204" pitchFamily="18" charset="0"/>
                            </a:rPr>
                          </m:ctrlPr>
                        </m:dPr>
                        <m:e>
                          <m:m>
                            <m:mPr>
                              <m:plcHide m:val="on"/>
                              <m:mcs>
                                <m:mc>
                                  <m:mcPr>
                                    <m:count m:val="3"/>
                                    <m:mcJc m:val="center"/>
                                  </m:mcPr>
                                </m:mc>
                              </m:mcs>
                              <m:ctrlPr>
                                <a:rPr lang="it-IT" i="1">
                                  <a:latin typeface="Cambria Math" panose="02040503050406030204" pitchFamily="18" charset="0"/>
                                </a:rPr>
                              </m:ctrlPr>
                            </m:mPr>
                            <m:mr>
                              <m:e>
                                <m:r>
                                  <a:rPr lang="en-US" i="1">
                                    <a:latin typeface="Cambria Math" panose="02040503050406030204" pitchFamily="18" charset="0"/>
                                  </a:rPr>
                                  <m:t>900</m:t>
                                </m:r>
                              </m:e>
                              <m:e>
                                <m:r>
                                  <a:rPr lang="en-US" i="1">
                                    <a:latin typeface="Cambria Math" panose="02040503050406030204" pitchFamily="18" charset="0"/>
                                  </a:rPr>
                                  <m:t>0</m:t>
                                </m:r>
                              </m:e>
                              <m:e>
                                <m:r>
                                  <a:rPr lang="en-US" i="1">
                                    <a:latin typeface="Cambria Math" panose="02040503050406030204" pitchFamily="18" charset="0"/>
                                  </a:rPr>
                                  <m:t>𝑜</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0</m:t>
                                </m:r>
                              </m:e>
                            </m:mr>
                            <m:mr>
                              <m:e>
                                <m:r>
                                  <a:rPr lang="en-US" i="1">
                                    <a:latin typeface="Cambria Math" panose="02040503050406030204" pitchFamily="18" charset="0"/>
                                  </a:rPr>
                                  <m:t>0</m:t>
                                </m:r>
                              </m:e>
                              <m:e>
                                <m:r>
                                  <a:rPr lang="en-US" i="1">
                                    <a:latin typeface="Cambria Math" panose="02040503050406030204" pitchFamily="18" charset="0"/>
                                  </a:rPr>
                                  <m:t>0</m:t>
                                </m:r>
                              </m:e>
                              <m:e>
                                <m:r>
                                  <a:rPr lang="en-US" i="1">
                                    <a:latin typeface="Cambria Math" panose="02040503050406030204" pitchFamily="18" charset="0"/>
                                  </a:rPr>
                                  <m:t>9</m:t>
                                </m:r>
                              </m:e>
                            </m:mr>
                          </m:m>
                        </m:e>
                      </m:d>
                    </m:oMath>
                  </m:oMathPara>
                </a14:m>
                <a:endParaRPr lang="it-IT" dirty="0"/>
              </a:p>
              <a:p>
                <a:r>
                  <a:rPr lang="en-US" dirty="0"/>
                  <a:t> </a:t>
                </a:r>
                <a:endParaRPr lang="it-IT" dirty="0"/>
              </a:p>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en-US" i="1">
                              <a:latin typeface="Cambria Math" panose="02040503050406030204" pitchFamily="18" charset="0"/>
                            </a:rPr>
                            <m:t>𝑅</m:t>
                          </m:r>
                        </m:e>
                        <m:sub>
                          <m:r>
                            <a:rPr lang="en-US" i="1">
                              <a:latin typeface="Cambria Math" panose="02040503050406030204" pitchFamily="18" charset="0"/>
                            </a:rPr>
                            <m:t>3</m:t>
                          </m:r>
                        </m:sub>
                      </m:sSub>
                      <m:r>
                        <a:rPr lang="en-US" i="1">
                          <a:latin typeface="Cambria Math" panose="02040503050406030204" pitchFamily="18" charset="0"/>
                        </a:rPr>
                        <m:t>=0.1</m:t>
                      </m:r>
                    </m:oMath>
                  </m:oMathPara>
                </a14:m>
                <a:endParaRPr lang="it-IT" dirty="0"/>
              </a:p>
              <a:p>
                <a:r>
                  <a:rPr lang="en-US" dirty="0"/>
                  <a:t>We Obtain:</a:t>
                </a:r>
                <a:endParaRPr lang="it-IT" dirty="0"/>
              </a:p>
              <a:p>
                <a:pPr/>
                <a14:m>
                  <m:oMathPara xmlns:m="http://schemas.openxmlformats.org/officeDocument/2006/math">
                    <m:oMathParaPr>
                      <m:jc m:val="centerGroup"/>
                    </m:oMathParaPr>
                    <m:oMath xmlns:m="http://schemas.openxmlformats.org/officeDocument/2006/math">
                      <m:sSubSup>
                        <m:sSubSupPr>
                          <m:ctrlPr>
                            <a:rPr lang="it-IT" i="1">
                              <a:latin typeface="Cambria Math" panose="02040503050406030204" pitchFamily="18" charset="0"/>
                            </a:rPr>
                          </m:ctrlPr>
                        </m:sSubSupPr>
                        <m:e>
                          <m:r>
                            <a:rPr lang="en-US" i="1">
                              <a:latin typeface="Cambria Math" panose="02040503050406030204" pitchFamily="18" charset="0"/>
                            </a:rPr>
                            <m:t>𝐾</m:t>
                          </m:r>
                        </m:e>
                        <m:sub>
                          <m:r>
                            <a:rPr lang="en-US" i="1">
                              <a:latin typeface="Cambria Math" panose="02040503050406030204" pitchFamily="18" charset="0"/>
                            </a:rPr>
                            <m:t>4</m:t>
                          </m:r>
                        </m:sub>
                        <m:sup>
                          <m:r>
                            <a:rPr lang="en-US" i="1">
                              <a:latin typeface="Cambria Math" panose="02040503050406030204" pitchFamily="18" charset="0"/>
                            </a:rPr>
                            <m:t>′</m:t>
                          </m:r>
                        </m:sup>
                      </m:sSubSup>
                      <m:r>
                        <a:rPr lang="en-US" i="1">
                          <a:latin typeface="Cambria Math" panose="02040503050406030204" pitchFamily="18" charset="0"/>
                        </a:rPr>
                        <m:t>=</m:t>
                      </m:r>
                      <m:d>
                        <m:dPr>
                          <m:ctrlPr>
                            <a:rPr lang="it-IT" i="1">
                              <a:latin typeface="Cambria Math" panose="02040503050406030204" pitchFamily="18" charset="0"/>
                            </a:rPr>
                          </m:ctrlPr>
                        </m:dPr>
                        <m:e>
                          <m:eqArr>
                            <m:eqArrPr>
                              <m:ctrlPr>
                                <a:rPr lang="it-IT" i="1">
                                  <a:latin typeface="Cambria Math" panose="02040503050406030204" pitchFamily="18" charset="0"/>
                                </a:rPr>
                              </m:ctrlPr>
                            </m:eqArrPr>
                            <m:e>
                              <m:r>
                                <a:rPr lang="en-US" i="1">
                                  <a:latin typeface="Cambria Math" panose="02040503050406030204" pitchFamily="18" charset="0"/>
                                </a:rPr>
                                <m:t>−94.8683</m:t>
                              </m:r>
                            </m:e>
                            <m:e>
                              <m:r>
                                <a:rPr lang="en-US" i="1">
                                  <a:latin typeface="Cambria Math" panose="02040503050406030204" pitchFamily="18" charset="0"/>
                                </a:rPr>
                                <m:t>12.0903</m:t>
                              </m:r>
                            </m:e>
                            <m:e>
                              <m:r>
                                <a:rPr lang="en-US" i="1">
                                  <a:latin typeface="Cambria Math" panose="02040503050406030204" pitchFamily="18" charset="0"/>
                                </a:rPr>
                                <m:t>−27.5126</m:t>
                              </m:r>
                            </m:e>
                          </m:eqArr>
                        </m:e>
                      </m:d>
                    </m:oMath>
                  </m:oMathPara>
                </a14:m>
                <a:endParaRPr lang="it-IT" dirty="0"/>
              </a:p>
              <a:p>
                <a:r>
                  <a:rPr lang="en-US" dirty="0"/>
                  <a:t> </a:t>
                </a:r>
                <a:endParaRPr lang="it-IT" dirty="0"/>
              </a:p>
              <a:p>
                <a:pPr/>
                <a14:m>
                  <m:oMathPara xmlns:m="http://schemas.openxmlformats.org/officeDocument/2006/math">
                    <m:oMathParaPr>
                      <m:jc m:val="centerGroup"/>
                    </m:oMathParaPr>
                    <m:oMath xmlns:m="http://schemas.openxmlformats.org/officeDocument/2006/math">
                      <m:sSub>
                        <m:sSubPr>
                          <m:ctrlPr>
                            <a:rPr lang="it-IT" i="1">
                              <a:latin typeface="Cambria Math" panose="02040503050406030204" pitchFamily="18" charset="0"/>
                            </a:rPr>
                          </m:ctrlPr>
                        </m:sSubPr>
                        <m:e>
                          <m:r>
                            <a:rPr lang="en-US" i="1">
                              <a:latin typeface="Cambria Math" panose="02040503050406030204" pitchFamily="18" charset="0"/>
                            </a:rPr>
                            <m:t>𝐺</m:t>
                          </m:r>
                        </m:e>
                        <m:sub>
                          <m:r>
                            <a:rPr lang="en-US" i="1">
                              <a:latin typeface="Cambria Math" panose="02040503050406030204" pitchFamily="18" charset="0"/>
                            </a:rPr>
                            <m:t>4</m:t>
                          </m:r>
                        </m:sub>
                      </m:sSub>
                      <m:r>
                        <a:rPr lang="en-US" i="1">
                          <a:latin typeface="Cambria Math" panose="02040503050406030204" pitchFamily="18" charset="0"/>
                        </a:rPr>
                        <m:t>=−94.8683</m:t>
                      </m:r>
                    </m:oMath>
                  </m:oMathPara>
                </a14:m>
                <a:endParaRPr lang="it-IT" dirty="0"/>
              </a:p>
            </p:txBody>
          </p:sp>
        </mc:Choice>
        <mc:Fallback xmlns="">
          <p:sp>
            <p:nvSpPr>
              <p:cNvPr id="12" name="TextBox 11">
                <a:extLst>
                  <a:ext uri="{FF2B5EF4-FFF2-40B4-BE49-F238E27FC236}">
                    <a16:creationId xmlns:a16="http://schemas.microsoft.com/office/drawing/2014/main" id="{5826EDED-197B-4B77-9713-C161A17187B0}"/>
                  </a:ext>
                </a:extLst>
              </p:cNvPr>
              <p:cNvSpPr txBox="1">
                <a:spLocks noRot="1" noChangeAspect="1" noMove="1" noResize="1" noEditPoints="1" noAdjustHandles="1" noChangeArrowheads="1" noChangeShapeType="1" noTextEdit="1"/>
              </p:cNvSpPr>
              <p:nvPr/>
            </p:nvSpPr>
            <p:spPr>
              <a:xfrm>
                <a:off x="166684" y="3552222"/>
                <a:ext cx="6378047" cy="2309094"/>
              </a:xfrm>
              <a:prstGeom prst="rect">
                <a:avLst/>
              </a:prstGeom>
              <a:blipFill>
                <a:blip r:embed="rId4"/>
                <a:stretch>
                  <a:fillRect l="-287"/>
                </a:stretch>
              </a:blipFill>
            </p:spPr>
            <p:txBody>
              <a:bodyPr/>
              <a:lstStyle/>
              <a:p>
                <a:r>
                  <a:rPr lang="it-IT">
                    <a:noFill/>
                  </a:rPr>
                  <a:t> </a:t>
                </a:r>
              </a:p>
            </p:txBody>
          </p:sp>
        </mc:Fallback>
      </mc:AlternateContent>
      <p:sp>
        <p:nvSpPr>
          <p:cNvPr id="8" name="Google Shape;260;p27">
            <a:extLst>
              <a:ext uri="{FF2B5EF4-FFF2-40B4-BE49-F238E27FC236}">
                <a16:creationId xmlns:a16="http://schemas.microsoft.com/office/drawing/2014/main" id="{7B47982D-254B-49BA-ACF4-242D2EAA7E75}"/>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9508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608C0AA-A913-49E1-B990-4DF79ADD25B7}"/>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28</a:t>
            </a:fld>
            <a:endParaRPr/>
          </a:p>
        </p:txBody>
      </p:sp>
      <p:sp>
        <p:nvSpPr>
          <p:cNvPr id="5" name="Title 1">
            <a:extLst>
              <a:ext uri="{FF2B5EF4-FFF2-40B4-BE49-F238E27FC236}">
                <a16:creationId xmlns:a16="http://schemas.microsoft.com/office/drawing/2014/main" id="{39D8D666-4136-4A79-9245-1F74F73FFBC1}"/>
              </a:ext>
            </a:extLst>
          </p:cNvPr>
          <p:cNvSpPr>
            <a:spLocks noGrp="1"/>
          </p:cNvSpPr>
          <p:nvPr>
            <p:ph type="title"/>
          </p:nvPr>
        </p:nvSpPr>
        <p:spPr>
          <a:xfrm>
            <a:off x="1116013" y="409575"/>
            <a:ext cx="7559675" cy="581025"/>
          </a:xfrm>
        </p:spPr>
        <p:txBody>
          <a:bodyPr/>
          <a:lstStyle/>
          <a:p>
            <a:r>
              <a:rPr lang="en-US" dirty="0"/>
              <a:t>Results &amp; Simulations </a:t>
            </a:r>
            <a:endParaRPr lang="it-IT" dirty="0"/>
          </a:p>
        </p:txBody>
      </p:sp>
      <p:sp>
        <p:nvSpPr>
          <p:cNvPr id="6" name="Text Placeholder 4">
            <a:extLst>
              <a:ext uri="{FF2B5EF4-FFF2-40B4-BE49-F238E27FC236}">
                <a16:creationId xmlns:a16="http://schemas.microsoft.com/office/drawing/2014/main" id="{CD7D91F8-FC8F-4E7D-AE9D-5BC221CC7E4C}"/>
              </a:ext>
            </a:extLst>
          </p:cNvPr>
          <p:cNvSpPr txBox="1">
            <a:spLocks/>
          </p:cNvSpPr>
          <p:nvPr/>
        </p:nvSpPr>
        <p:spPr>
          <a:xfrm>
            <a:off x="1141411" y="1021390"/>
            <a:ext cx="7559675" cy="1102826"/>
          </a:xfrm>
          <a:prstGeom prst="rect">
            <a:avLst/>
          </a:prstGeom>
          <a:noFill/>
          <a:ln>
            <a:noFill/>
          </a:ln>
        </p:spPr>
        <p:txBody>
          <a:bodyPr spcFirstLastPara="1" wrap="square" lIns="91425" tIns="45700" rIns="91425" bIns="45700" rtlCol="0" anchor="t" anchorCtr="0">
            <a:spAutoFit/>
          </a:bodyPr>
          <a:lstStyle>
            <a:defPPr marR="0" lvl="0" algn="l" rtl="0">
              <a:lnSpc>
                <a:spcPct val="100000"/>
              </a:lnSpc>
              <a:spcBef>
                <a:spcPts val="0"/>
              </a:spcBef>
              <a:spcAft>
                <a:spcPts val="0"/>
              </a:spcAft>
            </a:defPPr>
            <a:lvl1pPr marL="457200" marR="0" lvl="0" indent="-342900" algn="l" rtl="0">
              <a:lnSpc>
                <a:spcPct val="100000"/>
              </a:lnSpc>
              <a:spcBef>
                <a:spcPts val="360"/>
              </a:spcBef>
              <a:spcAft>
                <a:spcPts val="0"/>
              </a:spcAft>
              <a:buClr>
                <a:srgbClr val="822433"/>
              </a:buClr>
              <a:buSzPts val="1800"/>
              <a:buFont typeface="Arial"/>
              <a:buChar char="•"/>
              <a:defRPr sz="2400" b="0" i="0" u="none" strike="noStrike" cap="none">
                <a:solidFill>
                  <a:srgbClr val="000000"/>
                </a:solidFill>
                <a:latin typeface="Arial"/>
                <a:ea typeface="Arial"/>
                <a:cs typeface="Arial"/>
                <a:sym typeface="Arial"/>
              </a:defRPr>
            </a:lvl1pPr>
            <a:lvl2pPr marL="914400" marR="0" lvl="1" indent="-342900" algn="l" rtl="0">
              <a:lnSpc>
                <a:spcPct val="100000"/>
              </a:lnSpc>
              <a:spcBef>
                <a:spcPts val="360"/>
              </a:spcBef>
              <a:spcAft>
                <a:spcPts val="0"/>
              </a:spcAft>
              <a:buClr>
                <a:srgbClr val="000000"/>
              </a:buClr>
              <a:buSzPts val="1800"/>
              <a:buFont typeface="Arial"/>
              <a:buChar char="–"/>
              <a:defRPr sz="2000" b="0" i="0" u="none" strike="noStrike" cap="none">
                <a:solidFill>
                  <a:srgbClr val="000000"/>
                </a:solidFill>
                <a:latin typeface="Arial"/>
                <a:ea typeface="Arial"/>
                <a:cs typeface="Arial"/>
                <a:sym typeface="Arial"/>
              </a:defRPr>
            </a:lvl2pPr>
            <a:lvl3pPr marL="1371600" marR="0" lvl="2" indent="-342900" algn="l" rtl="0">
              <a:lnSpc>
                <a:spcPct val="100000"/>
              </a:lnSpc>
              <a:spcBef>
                <a:spcPts val="360"/>
              </a:spcBef>
              <a:spcAft>
                <a:spcPts val="0"/>
              </a:spcAft>
              <a:buClr>
                <a:srgbClr val="000000"/>
              </a:buClr>
              <a:buSzPts val="1800"/>
              <a:buFont typeface="Arial"/>
              <a:buChar char="•"/>
              <a:defRPr sz="1600" b="0" i="0" u="none" strike="noStrike" cap="none">
                <a:solidFill>
                  <a:srgbClr val="000000"/>
                </a:solidFill>
                <a:latin typeface="Arial"/>
                <a:ea typeface="Arial"/>
                <a:cs typeface="Arial"/>
                <a:sym typeface="Arial"/>
              </a:defRPr>
            </a:lvl3pPr>
            <a:lvl4pPr marL="1828800" marR="0" lvl="3" indent="-342900" algn="l" rtl="0">
              <a:lnSpc>
                <a:spcPct val="100000"/>
              </a:lnSpc>
              <a:spcBef>
                <a:spcPts val="360"/>
              </a:spcBef>
              <a:spcAft>
                <a:spcPts val="0"/>
              </a:spcAft>
              <a:buClr>
                <a:srgbClr val="000000"/>
              </a:buClr>
              <a:buSzPts val="1800"/>
              <a:buFont typeface="Arial"/>
              <a:buChar char="–"/>
              <a:defRPr sz="1400" b="0" i="0" u="none" strike="noStrike" cap="none">
                <a:solidFill>
                  <a:srgbClr val="000000"/>
                </a:solidFill>
                <a:latin typeface="Arial"/>
                <a:ea typeface="Arial"/>
                <a:cs typeface="Arial"/>
                <a:sym typeface="Arial"/>
              </a:defRPr>
            </a:lvl4pPr>
            <a:lvl5pPr marL="2286000" marR="0" lvl="4" indent="-342900" algn="l" rtl="0">
              <a:lnSpc>
                <a:spcPct val="100000"/>
              </a:lnSpc>
              <a:spcBef>
                <a:spcPts val="360"/>
              </a:spcBef>
              <a:spcAft>
                <a:spcPts val="0"/>
              </a:spcAft>
              <a:buClr>
                <a:srgbClr val="000000"/>
              </a:buClr>
              <a:buSzPts val="1800"/>
              <a:buFont typeface="Arial"/>
              <a:buChar char="»"/>
              <a:defRPr sz="1200" b="0" i="0" u="none" strike="noStrike" cap="none">
                <a:solidFill>
                  <a:srgbClr val="000000"/>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pPr marL="0" marR="0" indent="0" algn="ctr">
              <a:spcBef>
                <a:spcPts val="0"/>
              </a:spcBef>
              <a:spcAft>
                <a:spcPts val="0"/>
              </a:spcAft>
              <a:buNone/>
            </a:pPr>
            <a:r>
              <a:rPr lang="en-US" sz="1800" b="1" dirty="0">
                <a:solidFill>
                  <a:schemeClr val="accent5">
                    <a:lumMod val="10000"/>
                  </a:schemeClr>
                </a:solidFill>
                <a:effectLst/>
                <a:latin typeface="Times New Roman" panose="02020603050405020304" pitchFamily="18" charset="0"/>
                <a:ea typeface="Times New Roman" panose="02020603050405020304" pitchFamily="18" charset="0"/>
              </a:rPr>
              <a:t>Tracking of Optimal Pitch Angle</a:t>
            </a:r>
            <a:endParaRPr lang="it-IT" sz="1800" b="1" dirty="0">
              <a:solidFill>
                <a:schemeClr val="accent5">
                  <a:lumMod val="10000"/>
                </a:schemeClr>
              </a:solidFill>
              <a:effectLst/>
              <a:latin typeface="Times New Roman" panose="02020603050405020304" pitchFamily="18" charset="0"/>
              <a:ea typeface="Times New Roman" panose="02020603050405020304" pitchFamily="18" charset="0"/>
            </a:endParaRPr>
          </a:p>
          <a:p>
            <a:pPr marL="0" marR="0" indent="0" algn="ctr">
              <a:spcBef>
                <a:spcPts val="0"/>
              </a:spcBef>
              <a:spcAft>
                <a:spcPts val="1000"/>
              </a:spcAft>
              <a:buNone/>
            </a:pPr>
            <a:r>
              <a:rPr lang="en-US" sz="1800" b="1" dirty="0">
                <a:solidFill>
                  <a:schemeClr val="accent5">
                    <a:lumMod val="10000"/>
                  </a:schemeClr>
                </a:solidFill>
                <a:effectLst/>
                <a:latin typeface="Times New Roman" panose="02020603050405020304" pitchFamily="18" charset="0"/>
                <a:ea typeface="Times New Roman" panose="02020603050405020304" pitchFamily="18" charset="0"/>
              </a:rPr>
              <a:t>using LQR with Q3 &amp; R3 and Bounded Control</a:t>
            </a:r>
            <a:endParaRPr lang="it-IT" sz="1800" b="1" dirty="0">
              <a:solidFill>
                <a:schemeClr val="accent5">
                  <a:lumMod val="10000"/>
                </a:schemeClr>
              </a:solidFill>
              <a:effectLst/>
              <a:latin typeface="Times New Roman" panose="02020603050405020304" pitchFamily="18" charset="0"/>
              <a:ea typeface="Times New Roman" panose="02020603050405020304" pitchFamily="18" charset="0"/>
            </a:endParaRPr>
          </a:p>
          <a:p>
            <a:pPr marL="114300" indent="0" algn="ctr">
              <a:buFont typeface="Arial"/>
              <a:buNone/>
            </a:pPr>
            <a:endParaRPr lang="it-IT" sz="1800" b="1" dirty="0">
              <a:solidFill>
                <a:schemeClr val="accent5">
                  <a:lumMod val="1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FFB04BDE-8EA2-46D2-9614-E9804D80C665}"/>
              </a:ext>
            </a:extLst>
          </p:cNvPr>
          <p:cNvPicPr>
            <a:picLocks noChangeAspect="1"/>
          </p:cNvPicPr>
          <p:nvPr/>
        </p:nvPicPr>
        <p:blipFill>
          <a:blip r:embed="rId2"/>
          <a:stretch>
            <a:fillRect/>
          </a:stretch>
        </p:blipFill>
        <p:spPr>
          <a:xfrm>
            <a:off x="4550413" y="1931769"/>
            <a:ext cx="4593586" cy="2597897"/>
          </a:xfrm>
          <a:prstGeom prst="rect">
            <a:avLst/>
          </a:prstGeom>
        </p:spPr>
      </p:pic>
      <p:pic>
        <p:nvPicPr>
          <p:cNvPr id="10" name="Picture 9">
            <a:extLst>
              <a:ext uri="{FF2B5EF4-FFF2-40B4-BE49-F238E27FC236}">
                <a16:creationId xmlns:a16="http://schemas.microsoft.com/office/drawing/2014/main" id="{8B6276F1-F2DD-472D-BEB5-1F397178F672}"/>
              </a:ext>
            </a:extLst>
          </p:cNvPr>
          <p:cNvPicPr>
            <a:picLocks noChangeAspect="1"/>
          </p:cNvPicPr>
          <p:nvPr/>
        </p:nvPicPr>
        <p:blipFill>
          <a:blip r:embed="rId3"/>
          <a:stretch>
            <a:fillRect/>
          </a:stretch>
        </p:blipFill>
        <p:spPr>
          <a:xfrm>
            <a:off x="65086" y="1902318"/>
            <a:ext cx="4506913" cy="2627348"/>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0BC6355-C528-4FF2-A769-6B0C84287E10}"/>
                  </a:ext>
                </a:extLst>
              </p:cNvPr>
              <p:cNvSpPr txBox="1"/>
              <p:nvPr/>
            </p:nvSpPr>
            <p:spPr>
              <a:xfrm>
                <a:off x="2514600" y="4559117"/>
                <a:ext cx="4572000" cy="986424"/>
              </a:xfrm>
              <a:prstGeom prst="rect">
                <a:avLst/>
              </a:prstGeom>
              <a:noFill/>
            </p:spPr>
            <p:txBody>
              <a:bodyPr wrap="square">
                <a:spAutoFit/>
              </a:bodyPr>
              <a:lstStyle/>
              <a:p>
                <a:pPr marL="0" marR="0" algn="just">
                  <a:spcBef>
                    <a:spcPts val="0"/>
                  </a:spcBef>
                  <a:spcAft>
                    <a:spcPts val="1000"/>
                  </a:spcAft>
                </a:pPr>
                <a14:m>
                  <m:oMathPara xmlns:m="http://schemas.openxmlformats.org/officeDocument/2006/math">
                    <m:oMathParaPr>
                      <m:jc m:val="centerGroup"/>
                    </m:oMathParaPr>
                    <m:oMath xmlns:m="http://schemas.openxmlformats.org/officeDocument/2006/math">
                      <m:d>
                        <m:dPr>
                          <m:begChr m:val="|"/>
                          <m:endChr m:val="|"/>
                          <m:ctrlPr>
                            <a:rPr lang="it-IT" sz="1400" i="1" smtClean="0">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𝑢</m:t>
                          </m:r>
                          <m:d>
                            <m:dPr>
                              <m:ctrlPr>
                                <a:rPr lang="it-IT"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𝑡</m:t>
                              </m:r>
                            </m:e>
                          </m:d>
                        </m:e>
                      </m:d>
                      <m:r>
                        <a:rPr lang="en-US" sz="1400" i="1">
                          <a:effectLst/>
                          <a:latin typeface="Cambria Math" panose="02040503050406030204" pitchFamily="18" charset="0"/>
                          <a:ea typeface="Times New Roman" panose="02020603050405020304" pitchFamily="18" charset="0"/>
                        </a:rPr>
                        <m:t>≤25 </m:t>
                      </m:r>
                      <m:r>
                        <a:rPr lang="en-US" sz="1400" i="1">
                          <a:effectLst/>
                          <a:latin typeface="Cambria Math" panose="02040503050406030204" pitchFamily="18" charset="0"/>
                          <a:ea typeface="Times New Roman" panose="02020603050405020304" pitchFamily="18" charset="0"/>
                        </a:rPr>
                        <m:t>𝑑𝑒𝑔</m:t>
                      </m:r>
                      <m:r>
                        <a:rPr lang="en-US" sz="1400" i="1">
                          <a:effectLst/>
                          <a:latin typeface="Cambria Math" panose="02040503050406030204" pitchFamily="18" charset="0"/>
                          <a:ea typeface="Times New Roman" panose="02020603050405020304" pitchFamily="18" charset="0"/>
                        </a:rPr>
                        <m:t>       (34)</m:t>
                      </m:r>
                    </m:oMath>
                  </m:oMathPara>
                </a14:m>
                <a:endParaRPr lang="it-IT" sz="1400" dirty="0">
                  <a:effectLst/>
                  <a:latin typeface="Times New Roman" panose="02020603050405020304" pitchFamily="18" charset="0"/>
                  <a:ea typeface="Times New Roman" panose="02020603050405020304" pitchFamily="18" charset="0"/>
                </a:endParaRPr>
              </a:p>
              <a:p>
                <a:pPr marL="0" marR="0" algn="just">
                  <a:spcBef>
                    <a:spcPts val="0"/>
                  </a:spcBef>
                  <a:spcAft>
                    <a:spcPts val="1000"/>
                  </a:spcAft>
                </a:pPr>
                <a14:m>
                  <m:oMathPara xmlns:m="http://schemas.openxmlformats.org/officeDocument/2006/math">
                    <m:oMathParaPr>
                      <m:jc m:val="centerGroup"/>
                    </m:oMathParaPr>
                    <m:oMath xmlns:m="http://schemas.openxmlformats.org/officeDocument/2006/math">
                      <m:r>
                        <a:rPr lang="it-IT" sz="1400" b="0" i="1" smtClean="0">
                          <a:effectLst/>
                          <a:latin typeface="Cambria Math" panose="02040503050406030204" pitchFamily="18" charset="0"/>
                          <a:ea typeface="Times New Roman" panose="02020603050405020304" pitchFamily="18" charset="0"/>
                        </a:rPr>
                        <m:t>𝑞</m:t>
                      </m:r>
                      <m:d>
                        <m:dPr>
                          <m:ctrlPr>
                            <a:rPr lang="it-IT" sz="1400" i="1">
                              <a:effectLst/>
                              <a:latin typeface="Cambria Math" panose="02040503050406030204" pitchFamily="18" charset="0"/>
                              <a:ea typeface="Times New Roman" panose="02020603050405020304" pitchFamily="18" charset="0"/>
                            </a:rPr>
                          </m:ctrlPr>
                        </m:dPr>
                        <m:e>
                          <m:r>
                            <a:rPr lang="en-US" sz="1400" i="1">
                              <a:effectLst/>
                              <a:latin typeface="Cambria Math" panose="02040503050406030204" pitchFamily="18" charset="0"/>
                              <a:ea typeface="Times New Roman" panose="02020603050405020304" pitchFamily="18" charset="0"/>
                            </a:rPr>
                            <m:t>𝑡</m:t>
                          </m:r>
                        </m:e>
                      </m:d>
                      <m:r>
                        <a:rPr lang="en-US" sz="1400" i="1">
                          <a:effectLst/>
                          <a:latin typeface="Cambria Math" panose="02040503050406030204" pitchFamily="18" charset="0"/>
                          <a:ea typeface="Times New Roman" panose="02020603050405020304" pitchFamily="18" charset="0"/>
                        </a:rPr>
                        <m:t>≤60 </m:t>
                      </m:r>
                      <m:f>
                        <m:fPr>
                          <m:ctrlPr>
                            <a:rPr lang="it-IT" sz="1400" i="1">
                              <a:effectLst/>
                              <a:latin typeface="Cambria Math" panose="02040503050406030204" pitchFamily="18" charset="0"/>
                              <a:ea typeface="Times New Roman" panose="02020603050405020304" pitchFamily="18" charset="0"/>
                            </a:rPr>
                          </m:ctrlPr>
                        </m:fPr>
                        <m:num>
                          <m:r>
                            <a:rPr lang="en-US" sz="1400" i="1">
                              <a:effectLst/>
                              <a:latin typeface="Cambria Math" panose="02040503050406030204" pitchFamily="18" charset="0"/>
                              <a:ea typeface="Times New Roman" panose="02020603050405020304" pitchFamily="18" charset="0"/>
                            </a:rPr>
                            <m:t>𝑑𝑒𝑔</m:t>
                          </m:r>
                        </m:num>
                        <m:den>
                          <m:r>
                            <a:rPr lang="it-IT" sz="1400" b="0" i="1" smtClean="0">
                              <a:effectLst/>
                              <a:latin typeface="Cambria Math" panose="02040503050406030204" pitchFamily="18" charset="0"/>
                              <a:ea typeface="Times New Roman" panose="02020603050405020304" pitchFamily="18" charset="0"/>
                            </a:rPr>
                            <m:t>𝑠</m:t>
                          </m:r>
                        </m:den>
                      </m:f>
                      <m:r>
                        <a:rPr lang="en-US" sz="1400" i="1">
                          <a:effectLst/>
                          <a:latin typeface="Cambria Math" panose="02040503050406030204" pitchFamily="18" charset="0"/>
                          <a:ea typeface="Times New Roman" panose="02020603050405020304" pitchFamily="18" charset="0"/>
                        </a:rPr>
                        <m:t>    (35)</m:t>
                      </m:r>
                    </m:oMath>
                  </m:oMathPara>
                </a14:m>
                <a:endParaRPr lang="it-IT" sz="1400" dirty="0">
                  <a:effectLst/>
                  <a:latin typeface="Times New Roman" panose="02020603050405020304" pitchFamily="18" charset="0"/>
                  <a:ea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90BC6355-C528-4FF2-A769-6B0C84287E10}"/>
                  </a:ext>
                </a:extLst>
              </p:cNvPr>
              <p:cNvSpPr txBox="1">
                <a:spLocks noRot="1" noChangeAspect="1" noMove="1" noResize="1" noEditPoints="1" noAdjustHandles="1" noChangeArrowheads="1" noChangeShapeType="1" noTextEdit="1"/>
              </p:cNvSpPr>
              <p:nvPr/>
            </p:nvSpPr>
            <p:spPr>
              <a:xfrm>
                <a:off x="2514600" y="4559117"/>
                <a:ext cx="4572000" cy="986424"/>
              </a:xfrm>
              <a:prstGeom prst="rect">
                <a:avLst/>
              </a:prstGeom>
              <a:blipFill>
                <a:blip r:embed="rId4"/>
                <a:stretch>
                  <a:fillRect/>
                </a:stretch>
              </a:blipFill>
            </p:spPr>
            <p:txBody>
              <a:bodyPr/>
              <a:lstStyle/>
              <a:p>
                <a:r>
                  <a:rPr lang="it-IT">
                    <a:noFill/>
                  </a:rPr>
                  <a:t> </a:t>
                </a:r>
              </a:p>
            </p:txBody>
          </p:sp>
        </mc:Fallback>
      </mc:AlternateContent>
      <p:sp>
        <p:nvSpPr>
          <p:cNvPr id="9" name="Google Shape;260;p27">
            <a:extLst>
              <a:ext uri="{FF2B5EF4-FFF2-40B4-BE49-F238E27FC236}">
                <a16:creationId xmlns:a16="http://schemas.microsoft.com/office/drawing/2014/main" id="{B1A9CEC0-4D84-4EC3-B50A-C3E1064F845D}"/>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Results &amp; Simulations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31882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0D57BD-6140-4D11-82DB-A29B855562AA}"/>
              </a:ext>
            </a:extLst>
          </p:cNvPr>
          <p:cNvSpPr>
            <a:spLocks noGrp="1"/>
          </p:cNvSpPr>
          <p:nvPr>
            <p:ph type="title"/>
          </p:nvPr>
        </p:nvSpPr>
        <p:spPr/>
        <p:txBody>
          <a:bodyPr/>
          <a:lstStyle/>
          <a:p>
            <a:r>
              <a:rPr lang="en-GB" sz="2400" dirty="0">
                <a:latin typeface="Times New Roman" panose="02020603050405020304" pitchFamily="18" charset="0"/>
                <a:cs typeface="Times New Roman" panose="02020603050405020304" pitchFamily="18" charset="0"/>
              </a:rPr>
              <a:t>Conclusions &amp; Future work</a:t>
            </a:r>
            <a:br>
              <a:rPr lang="en-GB" sz="2400" dirty="0">
                <a:latin typeface="Times New Roman" panose="02020603050405020304" pitchFamily="18" charset="0"/>
                <a:cs typeface="Times New Roman" panose="02020603050405020304" pitchFamily="18" charset="0"/>
              </a:rPr>
            </a:br>
            <a:endParaRPr lang="it-IT" dirty="0"/>
          </a:p>
        </p:txBody>
      </p:sp>
      <p:sp>
        <p:nvSpPr>
          <p:cNvPr id="3" name="Text Placeholder 2">
            <a:extLst>
              <a:ext uri="{FF2B5EF4-FFF2-40B4-BE49-F238E27FC236}">
                <a16:creationId xmlns:a16="http://schemas.microsoft.com/office/drawing/2014/main" id="{DAD8CEEC-FE3E-4713-B04E-6AF9B5F33E7A}"/>
              </a:ext>
            </a:extLst>
          </p:cNvPr>
          <p:cNvSpPr>
            <a:spLocks noGrp="1"/>
          </p:cNvSpPr>
          <p:nvPr>
            <p:ph type="body" idx="1"/>
          </p:nvPr>
        </p:nvSpPr>
        <p:spPr>
          <a:xfrm>
            <a:off x="1021744" y="1290685"/>
            <a:ext cx="7559675" cy="4582213"/>
          </a:xfrm>
        </p:spPr>
        <p:txBody>
          <a:bodyPr/>
          <a:lstStyle/>
          <a:p>
            <a:r>
              <a:rPr lang="en-US" sz="1800" dirty="0">
                <a:effectLst/>
                <a:latin typeface="Times New Roman" panose="02020603050405020304" pitchFamily="18" charset="0"/>
                <a:ea typeface="Times New Roman" panose="02020603050405020304" pitchFamily="18" charset="0"/>
              </a:rPr>
              <a:t>To sum up, by solving two optimal control problems we found and tracked the best pitch angle for an aircraft flying in a constant upwind condition. We decide to compare two different control schemes which are Pole Placement and LQR. After having set overshoot and settling time of the pitch angle as two different performance objectives, we finally proved that LQR is the best controller since it satisfied the objectives that we set. </a:t>
            </a:r>
            <a:br>
              <a:rPr lang="en-US" sz="1800" dirty="0">
                <a:effectLst/>
                <a:latin typeface="Times New Roman" panose="02020603050405020304" pitchFamily="18" charset="0"/>
                <a:ea typeface="Times New Roman" panose="02020603050405020304" pitchFamily="18" charset="0"/>
              </a:rPr>
            </a:br>
            <a:endParaRPr lang="it-IT" sz="1800" dirty="0">
              <a:effectLst/>
              <a:latin typeface="Times New Roman" panose="02020603050405020304" pitchFamily="18" charset="0"/>
              <a:ea typeface="Times New Roman" panose="02020603050405020304" pitchFamily="18" charset="0"/>
            </a:endParaRPr>
          </a:p>
          <a:p>
            <a:r>
              <a:rPr lang="en-US" sz="1800" dirty="0">
                <a:effectLst/>
                <a:latin typeface="Times New Roman" panose="02020603050405020304" pitchFamily="18" charset="0"/>
                <a:ea typeface="Times New Roman" panose="02020603050405020304" pitchFamily="18" charset="0"/>
              </a:rPr>
              <a:t>It could also be interesting to consider other variations to our project. The way the model is constructed in our case of study could also be deepened. Instead of studying the flight of an aircraft in a constant wind situation and with unbounded control for the elevator deflection, we could also consider a variable wind along multiple directions, that implies the resolution of Zermelo’s problem in more general case, and the use of </a:t>
            </a:r>
            <a:r>
              <a:rPr lang="en-US" sz="1800" dirty="0" err="1">
                <a:effectLst/>
                <a:latin typeface="Times New Roman" panose="02020603050405020304" pitchFamily="18" charset="0"/>
                <a:ea typeface="Times New Roman" panose="02020603050405020304" pitchFamily="18" charset="0"/>
              </a:rPr>
              <a:t>Pontryagin’s</a:t>
            </a:r>
            <a:r>
              <a:rPr lang="en-US" sz="1800" dirty="0">
                <a:effectLst/>
                <a:latin typeface="Times New Roman" panose="02020603050405020304" pitchFamily="18" charset="0"/>
                <a:ea typeface="Times New Roman" panose="02020603050405020304" pitchFamily="18" charset="0"/>
              </a:rPr>
              <a:t> Principle to obtain the control law.</a:t>
            </a:r>
            <a:endParaRPr lang="it-IT" sz="1800" dirty="0">
              <a:effectLst/>
              <a:latin typeface="Times New Roman" panose="02020603050405020304" pitchFamily="18" charset="0"/>
              <a:ea typeface="Times New Roman" panose="02020603050405020304" pitchFamily="18" charset="0"/>
            </a:endParaRPr>
          </a:p>
          <a:p>
            <a:endParaRPr lang="it-IT" dirty="0"/>
          </a:p>
        </p:txBody>
      </p:sp>
      <p:sp>
        <p:nvSpPr>
          <p:cNvPr id="4" name="Slide Number Placeholder 3">
            <a:extLst>
              <a:ext uri="{FF2B5EF4-FFF2-40B4-BE49-F238E27FC236}">
                <a16:creationId xmlns:a16="http://schemas.microsoft.com/office/drawing/2014/main" id="{3D4BD1FB-69B6-45C7-8A17-704ADAC684E6}"/>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29</a:t>
            </a:fld>
            <a:endParaRPr/>
          </a:p>
        </p:txBody>
      </p:sp>
      <p:sp>
        <p:nvSpPr>
          <p:cNvPr id="5" name="Google Shape;260;p27">
            <a:extLst>
              <a:ext uri="{FF2B5EF4-FFF2-40B4-BE49-F238E27FC236}">
                <a16:creationId xmlns:a16="http://schemas.microsoft.com/office/drawing/2014/main" id="{6C4A1568-A04E-4156-A90D-27781BC1928A}"/>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Conclusions and Future Work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974543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8"/>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133" name="Google Shape;133;p18"/>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134" name="Google Shape;134;p18"/>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3</a:t>
            </a:fld>
            <a:endParaRPr/>
          </a:p>
        </p:txBody>
      </p:sp>
      <p:sp>
        <p:nvSpPr>
          <p:cNvPr id="135" name="Google Shape;135;p18"/>
          <p:cNvSpPr txBox="1">
            <a:spLocks noGrp="1"/>
          </p:cNvSpPr>
          <p:nvPr>
            <p:ph type="title"/>
          </p:nvPr>
        </p:nvSpPr>
        <p:spPr>
          <a:xfrm>
            <a:off x="1116012" y="409575"/>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Literature Review</a:t>
            </a: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136" name="Google Shape;136;p18"/>
          <p:cNvSpPr txBox="1">
            <a:spLocks noGrp="1"/>
          </p:cNvSpPr>
          <p:nvPr>
            <p:ph type="body" idx="1"/>
          </p:nvPr>
        </p:nvSpPr>
        <p:spPr>
          <a:xfrm>
            <a:off x="79150" y="935550"/>
            <a:ext cx="8734500" cy="51321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SzPts val="2400"/>
              <a:buFont typeface="Arial"/>
              <a:buNone/>
            </a:pPr>
            <a:br>
              <a:rPr lang="en-GB" sz="1200" dirty="0">
                <a:solidFill>
                  <a:srgbClr val="202122"/>
                </a:solidFill>
                <a:highlight>
                  <a:srgbClr val="FFFFFF"/>
                </a:highlight>
              </a:rPr>
            </a:br>
            <a:r>
              <a:rPr lang="en-GB" sz="1500" b="1" dirty="0">
                <a:solidFill>
                  <a:srgbClr val="202122"/>
                </a:solidFill>
                <a:highlight>
                  <a:srgbClr val="FFFFFF"/>
                </a:highlight>
                <a:latin typeface="Times New Roman"/>
                <a:ea typeface="Times New Roman"/>
                <a:cs typeface="Times New Roman"/>
                <a:sym typeface="Times New Roman"/>
              </a:rPr>
              <a:t>Zermelo’s Navigation Problem</a:t>
            </a:r>
            <a:r>
              <a:rPr lang="en-GB" sz="1500" dirty="0">
                <a:solidFill>
                  <a:srgbClr val="202122"/>
                </a:solidFill>
                <a:highlight>
                  <a:srgbClr val="FFFFFF"/>
                </a:highlight>
                <a:latin typeface="Times New Roman"/>
                <a:ea typeface="Times New Roman"/>
                <a:cs typeface="Times New Roman"/>
                <a:sym typeface="Times New Roman"/>
              </a:rPr>
              <a:t> </a:t>
            </a:r>
            <a:br>
              <a:rPr lang="en-GB" sz="1200" dirty="0">
                <a:solidFill>
                  <a:srgbClr val="202122"/>
                </a:solidFill>
                <a:highlight>
                  <a:srgbClr val="FFFFFF"/>
                </a:highlight>
                <a:latin typeface="Times New Roman"/>
                <a:ea typeface="Times New Roman"/>
                <a:cs typeface="Times New Roman"/>
                <a:sym typeface="Times New Roman"/>
              </a:rPr>
            </a:br>
            <a:br>
              <a:rPr lang="en-GB" sz="1200" dirty="0">
                <a:solidFill>
                  <a:srgbClr val="202122"/>
                </a:solidFill>
                <a:highlight>
                  <a:srgbClr val="FFFFFF"/>
                </a:highlight>
                <a:latin typeface="Times New Roman"/>
                <a:ea typeface="Times New Roman"/>
                <a:cs typeface="Times New Roman"/>
                <a:sym typeface="Times New Roman"/>
              </a:rPr>
            </a:br>
            <a:r>
              <a:rPr lang="en-GB" sz="1400" dirty="0">
                <a:solidFill>
                  <a:srgbClr val="202122"/>
                </a:solidFill>
                <a:highlight>
                  <a:srgbClr val="FFFFFF"/>
                </a:highlight>
                <a:latin typeface="Times New Roman"/>
                <a:ea typeface="Times New Roman"/>
                <a:cs typeface="Times New Roman"/>
                <a:sym typeface="Times New Roman"/>
              </a:rPr>
              <a:t>In an unbounded plane where the wind distribution is given by a vector field as </a:t>
            </a:r>
            <a:br>
              <a:rPr lang="en-GB" sz="1400" dirty="0">
                <a:solidFill>
                  <a:srgbClr val="202122"/>
                </a:solidFill>
                <a:highlight>
                  <a:srgbClr val="FFFFFF"/>
                </a:highlight>
                <a:latin typeface="Times New Roman"/>
                <a:ea typeface="Times New Roman"/>
                <a:cs typeface="Times New Roman"/>
                <a:sym typeface="Times New Roman"/>
              </a:rPr>
            </a:br>
            <a:r>
              <a:rPr lang="en-GB" sz="1400" dirty="0">
                <a:solidFill>
                  <a:srgbClr val="202122"/>
                </a:solidFill>
                <a:highlight>
                  <a:srgbClr val="FFFFFF"/>
                </a:highlight>
                <a:latin typeface="Times New Roman"/>
                <a:ea typeface="Times New Roman"/>
                <a:cs typeface="Times New Roman"/>
                <a:sym typeface="Times New Roman"/>
              </a:rPr>
              <a:t>a function of position and time, a Vehicle moves with constant velocity relative to</a:t>
            </a:r>
            <a:br>
              <a:rPr lang="en-GB" sz="1400" dirty="0">
                <a:solidFill>
                  <a:srgbClr val="202122"/>
                </a:solidFill>
                <a:highlight>
                  <a:srgbClr val="FFFFFF"/>
                </a:highlight>
                <a:latin typeface="Times New Roman"/>
                <a:ea typeface="Times New Roman"/>
                <a:cs typeface="Times New Roman"/>
                <a:sym typeface="Times New Roman"/>
              </a:rPr>
            </a:br>
            <a:r>
              <a:rPr lang="en-GB" sz="1400" dirty="0">
                <a:solidFill>
                  <a:srgbClr val="202122"/>
                </a:solidFill>
                <a:highlight>
                  <a:srgbClr val="FFFFFF"/>
                </a:highlight>
                <a:latin typeface="Times New Roman"/>
                <a:ea typeface="Times New Roman"/>
                <a:cs typeface="Times New Roman"/>
                <a:sym typeface="Times New Roman"/>
              </a:rPr>
              <a:t> the surrounding air mass. How must the ship be steered in order to come from </a:t>
            </a:r>
            <a:br>
              <a:rPr lang="en-GB" sz="1400" dirty="0">
                <a:solidFill>
                  <a:srgbClr val="202122"/>
                </a:solidFill>
                <a:highlight>
                  <a:srgbClr val="FFFFFF"/>
                </a:highlight>
                <a:latin typeface="Times New Roman"/>
                <a:ea typeface="Times New Roman"/>
                <a:cs typeface="Times New Roman"/>
                <a:sym typeface="Times New Roman"/>
              </a:rPr>
            </a:br>
            <a:r>
              <a:rPr lang="en-GB" sz="1400" dirty="0">
                <a:solidFill>
                  <a:srgbClr val="202122"/>
                </a:solidFill>
                <a:highlight>
                  <a:srgbClr val="FFFFFF"/>
                </a:highlight>
                <a:latin typeface="Times New Roman"/>
                <a:ea typeface="Times New Roman"/>
                <a:cs typeface="Times New Roman"/>
                <a:sym typeface="Times New Roman"/>
              </a:rPr>
              <a:t> a starting point to a given goal in the shortest time?</a:t>
            </a:r>
            <a:br>
              <a:rPr lang="en-GB" sz="1400" dirty="0">
                <a:solidFill>
                  <a:srgbClr val="202122"/>
                </a:solidFill>
                <a:highlight>
                  <a:srgbClr val="FFFFFF"/>
                </a:highlight>
                <a:latin typeface="Times New Roman"/>
                <a:ea typeface="Times New Roman"/>
                <a:cs typeface="Times New Roman"/>
                <a:sym typeface="Times New Roman"/>
              </a:rPr>
            </a:br>
            <a:br>
              <a:rPr lang="en-GB" sz="1200" dirty="0">
                <a:solidFill>
                  <a:srgbClr val="202122"/>
                </a:solidFill>
                <a:highlight>
                  <a:srgbClr val="FFFFFF"/>
                </a:highlight>
                <a:latin typeface="Times New Roman"/>
                <a:ea typeface="Times New Roman"/>
                <a:cs typeface="Times New Roman"/>
                <a:sym typeface="Times New Roman"/>
              </a:rPr>
            </a:br>
            <a:r>
              <a:rPr lang="en-GB" sz="1200" dirty="0">
                <a:solidFill>
                  <a:srgbClr val="202122"/>
                </a:solidFill>
                <a:highlight>
                  <a:srgbClr val="FFFFFF"/>
                </a:highlight>
                <a:latin typeface="Times New Roman"/>
                <a:ea typeface="Times New Roman"/>
                <a:cs typeface="Times New Roman"/>
                <a:sym typeface="Times New Roman"/>
              </a:rPr>
              <a:t>          </a:t>
            </a:r>
            <a:r>
              <a:rPr lang="en-GB" sz="1300" dirty="0">
                <a:solidFill>
                  <a:srgbClr val="202122"/>
                </a:solidFill>
                <a:highlight>
                  <a:srgbClr val="FFFFFF"/>
                </a:highlight>
                <a:latin typeface="Times New Roman"/>
                <a:ea typeface="Times New Roman"/>
                <a:cs typeface="Times New Roman"/>
                <a:sym typeface="Times New Roman"/>
              </a:rPr>
              <a:t> </a:t>
            </a:r>
            <a:r>
              <a:rPr lang="en-GB" sz="1200" u="sng" dirty="0">
                <a:solidFill>
                  <a:srgbClr val="202122"/>
                </a:solidFill>
                <a:highlight>
                  <a:srgbClr val="FFFFFF"/>
                </a:highlight>
                <a:latin typeface="Times New Roman"/>
                <a:ea typeface="Times New Roman"/>
                <a:cs typeface="Times New Roman"/>
                <a:sym typeface="Times New Roman"/>
              </a:rPr>
              <a:t>In his 1931 article [1] Ernst </a:t>
            </a:r>
            <a:r>
              <a:rPr lang="en-GB" sz="1200" u="sng" dirty="0" err="1">
                <a:solidFill>
                  <a:srgbClr val="202122"/>
                </a:solidFill>
                <a:highlight>
                  <a:srgbClr val="FFFFFF"/>
                </a:highlight>
                <a:latin typeface="Times New Roman"/>
                <a:ea typeface="Times New Roman"/>
                <a:cs typeface="Times New Roman"/>
                <a:sym typeface="Times New Roman"/>
              </a:rPr>
              <a:t>Zermelo</a:t>
            </a:r>
            <a:r>
              <a:rPr lang="en-GB" sz="1200" u="sng" dirty="0">
                <a:solidFill>
                  <a:srgbClr val="202122"/>
                </a:solidFill>
                <a:highlight>
                  <a:srgbClr val="FFFFFF"/>
                </a:highlight>
                <a:latin typeface="Times New Roman"/>
                <a:ea typeface="Times New Roman"/>
                <a:cs typeface="Times New Roman"/>
                <a:sym typeface="Times New Roman"/>
              </a:rPr>
              <a:t> formulates this  problem</a:t>
            </a:r>
            <a:br>
              <a:rPr lang="en-GB" sz="1200" u="sng" dirty="0">
                <a:solidFill>
                  <a:srgbClr val="202122"/>
                </a:solidFill>
                <a:highlight>
                  <a:srgbClr val="FFFFFF"/>
                </a:highlight>
                <a:latin typeface="Times New Roman"/>
                <a:ea typeface="Times New Roman"/>
                <a:cs typeface="Times New Roman"/>
                <a:sym typeface="Times New Roman"/>
              </a:rPr>
            </a:br>
            <a:endParaRPr sz="1200" u="sng" dirty="0">
              <a:solidFill>
                <a:srgbClr val="000000"/>
              </a:solidFill>
              <a:latin typeface="Times New Roman"/>
              <a:ea typeface="Times New Roman"/>
              <a:cs typeface="Times New Roman"/>
              <a:sym typeface="Times New Roman"/>
            </a:endParaRPr>
          </a:p>
        </p:txBody>
      </p:sp>
      <p:sp>
        <p:nvSpPr>
          <p:cNvPr id="137" name="Google Shape;137;p18"/>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dirty="0">
                <a:solidFill>
                  <a:schemeClr val="lt1"/>
                </a:solidFill>
              </a:rPr>
              <a:t>Motivation </a:t>
            </a:r>
            <a:r>
              <a:rPr lang="en-GB" sz="1400" b="1" dirty="0">
                <a:solidFill>
                  <a:schemeClr val="bg1"/>
                </a:solidFill>
              </a:rPr>
              <a:t>&amp; literature review</a:t>
            </a:r>
            <a:endParaRPr b="1" dirty="0">
              <a:solidFill>
                <a:schemeClr val="bg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p:txBody>
      </p:sp>
      <p:pic>
        <p:nvPicPr>
          <p:cNvPr id="138" name="Google Shape;138;p18"/>
          <p:cNvPicPr preferRelativeResize="0"/>
          <p:nvPr/>
        </p:nvPicPr>
        <p:blipFill>
          <a:blip r:embed="rId3">
            <a:alphaModFix/>
          </a:blip>
          <a:stretch>
            <a:fillRect/>
          </a:stretch>
        </p:blipFill>
        <p:spPr>
          <a:xfrm>
            <a:off x="6694475" y="1163222"/>
            <a:ext cx="1958875" cy="2643725"/>
          </a:xfrm>
          <a:prstGeom prst="rect">
            <a:avLst/>
          </a:prstGeom>
          <a:noFill/>
          <a:ln>
            <a:noFill/>
          </a:ln>
        </p:spPr>
      </p:pic>
      <p:pic>
        <p:nvPicPr>
          <p:cNvPr id="139" name="Google Shape;139;p18"/>
          <p:cNvPicPr preferRelativeResize="0"/>
          <p:nvPr/>
        </p:nvPicPr>
        <p:blipFill>
          <a:blip r:embed="rId4">
            <a:alphaModFix/>
          </a:blip>
          <a:stretch>
            <a:fillRect/>
          </a:stretch>
        </p:blipFill>
        <p:spPr>
          <a:xfrm>
            <a:off x="763581" y="3014350"/>
            <a:ext cx="3120325" cy="2908100"/>
          </a:xfrm>
          <a:prstGeom prst="rect">
            <a:avLst/>
          </a:prstGeom>
          <a:noFill/>
          <a:ln>
            <a:noFill/>
          </a:ln>
        </p:spPr>
      </p:pic>
      <p:sp>
        <p:nvSpPr>
          <p:cNvPr id="140" name="Google Shape;140;p18"/>
          <p:cNvSpPr txBox="1"/>
          <p:nvPr/>
        </p:nvSpPr>
        <p:spPr>
          <a:xfrm>
            <a:off x="4058550" y="4043250"/>
            <a:ext cx="2330700" cy="9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What it the optimal path going from A to other point (B,C,D,E,F) ?</a:t>
            </a:r>
            <a:endParaRPr>
              <a:latin typeface="Times New Roman"/>
              <a:ea typeface="Times New Roman"/>
              <a:cs typeface="Times New Roman"/>
              <a:sym typeface="Times New Roman"/>
            </a:endParaRPr>
          </a:p>
        </p:txBody>
      </p:sp>
      <p:sp>
        <p:nvSpPr>
          <p:cNvPr id="141" name="Google Shape;141;p18"/>
          <p:cNvSpPr txBox="1"/>
          <p:nvPr/>
        </p:nvSpPr>
        <p:spPr>
          <a:xfrm>
            <a:off x="7043763" y="3806950"/>
            <a:ext cx="1260300" cy="457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Ernst Zermelo</a:t>
            </a:r>
            <a:endParaRPr>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554DF-C5A9-4C09-97E5-394E8BF5678E}"/>
              </a:ext>
            </a:extLst>
          </p:cNvPr>
          <p:cNvSpPr>
            <a:spLocks noGrp="1"/>
          </p:cNvSpPr>
          <p:nvPr>
            <p:ph type="title"/>
          </p:nvPr>
        </p:nvSpPr>
        <p:spPr>
          <a:xfrm>
            <a:off x="974610" y="145624"/>
            <a:ext cx="7559675" cy="581025"/>
          </a:xfrm>
        </p:spPr>
        <p:txBody>
          <a:bodyPr/>
          <a:lstStyle/>
          <a:p>
            <a:r>
              <a:rPr lang="en-GB" sz="2400" dirty="0">
                <a:latin typeface="Times New Roman" panose="02020603050405020304" pitchFamily="18" charset="0"/>
                <a:cs typeface="Times New Roman" panose="02020603050405020304" pitchFamily="18" charset="0"/>
              </a:rPr>
              <a:t>References</a:t>
            </a:r>
            <a:endParaRPr lang="it-IT" dirty="0"/>
          </a:p>
        </p:txBody>
      </p:sp>
      <p:sp>
        <p:nvSpPr>
          <p:cNvPr id="3" name="Text Placeholder 2">
            <a:extLst>
              <a:ext uri="{FF2B5EF4-FFF2-40B4-BE49-F238E27FC236}">
                <a16:creationId xmlns:a16="http://schemas.microsoft.com/office/drawing/2014/main" id="{E7B6BD9D-6D40-4403-87A5-C0A012DFB86E}"/>
              </a:ext>
            </a:extLst>
          </p:cNvPr>
          <p:cNvSpPr>
            <a:spLocks noGrp="1"/>
          </p:cNvSpPr>
          <p:nvPr>
            <p:ph type="body" idx="1"/>
          </p:nvPr>
        </p:nvSpPr>
        <p:spPr>
          <a:xfrm>
            <a:off x="898525" y="726649"/>
            <a:ext cx="7559675" cy="4985994"/>
          </a:xfrm>
        </p:spPr>
        <p:txBody>
          <a:bodyPr/>
          <a:lstStyle/>
          <a:p>
            <a:pPr marL="228600" marR="0" algn="l">
              <a:spcBef>
                <a:spcPts val="0"/>
              </a:spcBef>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1]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Aysha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S. Hameed, Al Bilal. N., Mukund A. R.,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Ansha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S., Comparison of Aircraft Pitch Control using Pole Placement and LQR, International Journal of Advanced Research in Electrical, Electronics and Instrumentation Engineering, available at: </a:t>
            </a:r>
            <a:r>
              <a:rPr lang="en-US" sz="16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2"/>
              </a:rPr>
              <a:t>http://www.ijareeie.com/upload/2019/june/4_Comparison.pdf</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marR="0" algn="l">
              <a:spcBef>
                <a:spcPts val="0"/>
              </a:spcBef>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[2]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Kahina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Louadj</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Pierre Spiteri,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Fethi</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Demim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Mohamed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Aidene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Abdelkrim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Nemra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and Frédéric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Messine</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Application Optimal Control for a Problem Aircraft Flight, Journal of Engineering Science and Technology Review 11 (1)(2018) 156-164, available at:</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marR="0" algn="l">
              <a:spcBef>
                <a:spcPts val="0"/>
              </a:spcBef>
              <a:spcAft>
                <a:spcPts val="1000"/>
              </a:spcAft>
            </a:pPr>
            <a:r>
              <a:rPr lang="en-US" sz="16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3"/>
              </a:rPr>
              <a:t>https://www.researchgate.net/publication/323887316_Application_Optimal_Control_for_a_Problem_Aircraft_Flight</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marR="0" algn="l">
              <a:spcBef>
                <a:spcPts val="0"/>
              </a:spcBef>
              <a:spcAft>
                <a:spcPts val="1000"/>
              </a:spcAft>
            </a:pP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[3]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Sivaram</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Wijenddra</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Manuel Vergara and </a:t>
            </a:r>
            <a:r>
              <a:rPr lang="en-US" sz="1600" dirty="0" err="1">
                <a:effectLst/>
                <a:latin typeface="Times New Roman" panose="02020603050405020304" pitchFamily="18" charset="0"/>
                <a:ea typeface="Times New Roman" panose="02020603050405020304" pitchFamily="18" charset="0"/>
                <a:cs typeface="Times New Roman" panose="02020603050405020304" pitchFamily="18" charset="0"/>
              </a:rPr>
              <a:t>Gunneet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Singh, Autopilot Design for an F16 Fighter Aircraft, available at: </a:t>
            </a:r>
            <a:r>
              <a:rPr lang="en-US" sz="1600" u="sng" dirty="0">
                <a:solidFill>
                  <a:srgbClr val="0000FF"/>
                </a:solidFill>
                <a:effectLst/>
                <a:latin typeface="Times New Roman" panose="02020603050405020304" pitchFamily="18" charset="0"/>
                <a:ea typeface="Times New Roman" panose="02020603050405020304" pitchFamily="18" charset="0"/>
                <a:cs typeface="Times New Roman" panose="02020603050405020304" pitchFamily="18" charset="0"/>
                <a:hlinkClick r:id="rId4"/>
              </a:rPr>
              <a:t>https://users.encs.concordia.ca/~ymzhang/courses/MECH480-6091/CourseProjects&amp;Labs/MECH6091/F2011/MECH6091_Presentation_Group2.pdf</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marR="0" algn="l">
              <a:spcBef>
                <a:spcPts val="0"/>
              </a:spcBef>
              <a:spcAft>
                <a:spcPts val="1000"/>
              </a:spcAft>
            </a:pP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[4]	 Michael Cook, Flight Dynamic Principles, Butterworth-Heinemann.</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228600" marR="0" algn="l">
              <a:spcBef>
                <a:spcPts val="0"/>
              </a:spcBef>
              <a:spcAft>
                <a:spcPts val="1000"/>
              </a:spcAft>
            </a:pP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[5] Daniel Liberzon, Calculus of Variations and Optimal Control Theory: A Concise Introduction,</a:t>
            </a:r>
            <a:r>
              <a:rPr lang="en-US" sz="1600" dirty="0">
                <a:solidFill>
                  <a:srgbClr val="0F111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600" i="1" dirty="0">
                <a:effectLst/>
                <a:latin typeface="Times New Roman" panose="02020603050405020304" pitchFamily="18" charset="0"/>
                <a:ea typeface="Times New Roman" panose="02020603050405020304" pitchFamily="18" charset="0"/>
                <a:cs typeface="Times New Roman" panose="02020603050405020304" pitchFamily="18" charset="0"/>
              </a:rPr>
              <a:t>Princeton University Press.</a:t>
            </a:r>
            <a:endParaRPr lang="it-IT" sz="16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1AB6116-0BEF-46A6-8B26-1411014AC479}"/>
              </a:ext>
            </a:extLst>
          </p:cNvPr>
          <p:cNvSpPr>
            <a:spLocks noGrp="1"/>
          </p:cNvSpPr>
          <p:nvPr>
            <p:ph type="sldNum" idx="12"/>
          </p:nvPr>
        </p:nvSpPr>
        <p:spPr/>
        <p:txBody>
          <a:bodyPr/>
          <a:lstStyle/>
          <a:p>
            <a:pPr marL="0" lvl="0" indent="0" algn="r" rtl="0">
              <a:spcBef>
                <a:spcPts val="0"/>
              </a:spcBef>
              <a:spcAft>
                <a:spcPts val="0"/>
              </a:spcAft>
              <a:buNone/>
            </a:pPr>
            <a:r>
              <a:rPr lang="en-GB"/>
              <a:t>Pagina </a:t>
            </a:r>
            <a:fld id="{00000000-1234-1234-1234-123412341234}" type="slidenum">
              <a:rPr lang="en-GB" smtClean="0"/>
              <a:t>30</a:t>
            </a:fld>
            <a:endParaRPr/>
          </a:p>
        </p:txBody>
      </p:sp>
      <p:sp>
        <p:nvSpPr>
          <p:cNvPr id="5" name="Google Shape;260;p27">
            <a:extLst>
              <a:ext uri="{FF2B5EF4-FFF2-40B4-BE49-F238E27FC236}">
                <a16:creationId xmlns:a16="http://schemas.microsoft.com/office/drawing/2014/main" id="{DB28341E-0379-4EC5-998C-B01FEB6B80C4}"/>
              </a:ext>
            </a:extLst>
          </p:cNvPr>
          <p:cNvSpPr txBox="1"/>
          <p:nvPr/>
        </p:nvSpPr>
        <p:spPr>
          <a:xfrm>
            <a:off x="1275761" y="6079699"/>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sz="1600" b="1" dirty="0">
                <a:solidFill>
                  <a:schemeClr val="bg1"/>
                </a:solidFill>
                <a:latin typeface="Times New Roman" panose="02020603050405020304" pitchFamily="18" charset="0"/>
                <a:cs typeface="Times New Roman" panose="02020603050405020304" pitchFamily="18" charset="0"/>
              </a:rPr>
              <a:t>References  </a:t>
            </a:r>
            <a:endParaRPr sz="1600" b="1" dirty="0">
              <a:solidFill>
                <a:schemeClr val="bg1"/>
              </a:solidFill>
              <a:latin typeface="Times New Roman" panose="02020603050405020304" pitchFamily="18" charset="0"/>
              <a:cs typeface="Times New Roman" panose="02020603050405020304" pitchFamily="18" charset="0"/>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268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9"/>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148" name="Google Shape;148;p19"/>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149" name="Google Shape;149;p19"/>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4</a:t>
            </a:fld>
            <a:endParaRPr/>
          </a:p>
        </p:txBody>
      </p:sp>
      <p:sp>
        <p:nvSpPr>
          <p:cNvPr id="150" name="Google Shape;150;p19"/>
          <p:cNvSpPr txBox="1">
            <a:spLocks noGrp="1"/>
          </p:cNvSpPr>
          <p:nvPr>
            <p:ph type="body" idx="1"/>
          </p:nvPr>
        </p:nvSpPr>
        <p:spPr>
          <a:xfrm>
            <a:off x="79150" y="935550"/>
            <a:ext cx="8734500" cy="51321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SzPts val="2400"/>
              <a:buFont typeface="Arial"/>
              <a:buNone/>
            </a:pPr>
            <a:br>
              <a:rPr lang="en-GB" sz="1200">
                <a:solidFill>
                  <a:srgbClr val="202122"/>
                </a:solidFill>
                <a:highlight>
                  <a:srgbClr val="FFFFFF"/>
                </a:highlight>
              </a:rPr>
            </a:br>
            <a:r>
              <a:rPr lang="en-GB" sz="1200">
                <a:solidFill>
                  <a:srgbClr val="202122"/>
                </a:solidFill>
                <a:highlight>
                  <a:srgbClr val="FFFFFF"/>
                </a:highlight>
              </a:rPr>
              <a:t>                                                                             </a:t>
            </a:r>
            <a:r>
              <a:rPr lang="en-GB" sz="1600" b="1">
                <a:solidFill>
                  <a:srgbClr val="202122"/>
                </a:solidFill>
                <a:highlight>
                  <a:srgbClr val="FFFFFF"/>
                </a:highlight>
              </a:rPr>
              <a:t> </a:t>
            </a:r>
            <a:r>
              <a:rPr lang="en-GB" sz="1600" b="1">
                <a:solidFill>
                  <a:srgbClr val="202122"/>
                </a:solidFill>
                <a:highlight>
                  <a:srgbClr val="FFFFFF"/>
                </a:highlight>
                <a:latin typeface="Times New Roman"/>
                <a:ea typeface="Times New Roman"/>
                <a:cs typeface="Times New Roman"/>
                <a:sym typeface="Times New Roman"/>
              </a:rPr>
              <a:t>1)  River Crossing </a:t>
            </a:r>
            <a:br>
              <a:rPr lang="en-GB" sz="1600" b="1">
                <a:solidFill>
                  <a:srgbClr val="202122"/>
                </a:solidFill>
                <a:highlight>
                  <a:srgbClr val="FFFFFF"/>
                </a:highlight>
                <a:latin typeface="Times New Roman"/>
                <a:ea typeface="Times New Roman"/>
                <a:cs typeface="Times New Roman"/>
                <a:sym typeface="Times New Roman"/>
              </a:rPr>
            </a:br>
            <a:br>
              <a:rPr lang="en-GB" sz="1600">
                <a:solidFill>
                  <a:srgbClr val="202122"/>
                </a:solidFill>
                <a:highlight>
                  <a:srgbClr val="FFFFFF"/>
                </a:highlight>
                <a:latin typeface="Times New Roman"/>
                <a:ea typeface="Times New Roman"/>
                <a:cs typeface="Times New Roman"/>
                <a:sym typeface="Times New Roman"/>
              </a:rPr>
            </a:br>
            <a:br>
              <a:rPr lang="en-GB" sz="1400">
                <a:solidFill>
                  <a:srgbClr val="202122"/>
                </a:solidFill>
                <a:highlight>
                  <a:srgbClr val="FFFFFF"/>
                </a:highlight>
                <a:latin typeface="Times New Roman"/>
                <a:ea typeface="Times New Roman"/>
                <a:cs typeface="Times New Roman"/>
                <a:sym typeface="Times New Roman"/>
              </a:rPr>
            </a:br>
            <a:br>
              <a:rPr lang="en-GB" sz="1200">
                <a:solidFill>
                  <a:srgbClr val="202122"/>
                </a:solidFill>
                <a:highlight>
                  <a:srgbClr val="FFFFFF"/>
                </a:highlight>
                <a:latin typeface="Times New Roman"/>
                <a:ea typeface="Times New Roman"/>
                <a:cs typeface="Times New Roman"/>
                <a:sym typeface="Times New Roman"/>
              </a:rPr>
            </a:br>
            <a:r>
              <a:rPr lang="en-GB" sz="1200">
                <a:solidFill>
                  <a:srgbClr val="202122"/>
                </a:solidFill>
                <a:highlight>
                  <a:srgbClr val="FFFFFF"/>
                </a:highlight>
                <a:latin typeface="Times New Roman"/>
                <a:ea typeface="Times New Roman"/>
                <a:cs typeface="Times New Roman"/>
                <a:sym typeface="Times New Roman"/>
              </a:rPr>
              <a:t>          </a:t>
            </a:r>
            <a:br>
              <a:rPr lang="en-GB" sz="1200" u="sng">
                <a:solidFill>
                  <a:srgbClr val="202122"/>
                </a:solidFill>
                <a:highlight>
                  <a:srgbClr val="FFFFFF"/>
                </a:highlight>
                <a:latin typeface="Times New Roman"/>
                <a:ea typeface="Times New Roman"/>
                <a:cs typeface="Times New Roman"/>
                <a:sym typeface="Times New Roman"/>
              </a:rPr>
            </a:br>
            <a:endParaRPr sz="1200" u="sng">
              <a:solidFill>
                <a:srgbClr val="000000"/>
              </a:solidFill>
              <a:latin typeface="Times New Roman"/>
              <a:ea typeface="Times New Roman"/>
              <a:cs typeface="Times New Roman"/>
              <a:sym typeface="Times New Roman"/>
            </a:endParaRPr>
          </a:p>
        </p:txBody>
      </p:sp>
      <p:pic>
        <p:nvPicPr>
          <p:cNvPr id="152" name="Google Shape;152;p19"/>
          <p:cNvPicPr preferRelativeResize="0"/>
          <p:nvPr/>
        </p:nvPicPr>
        <p:blipFill>
          <a:blip r:embed="rId3">
            <a:alphaModFix/>
          </a:blip>
          <a:stretch>
            <a:fillRect/>
          </a:stretch>
        </p:blipFill>
        <p:spPr>
          <a:xfrm>
            <a:off x="299638" y="1803300"/>
            <a:ext cx="4112425" cy="3396599"/>
          </a:xfrm>
          <a:prstGeom prst="rect">
            <a:avLst/>
          </a:prstGeom>
          <a:noFill/>
          <a:ln>
            <a:noFill/>
          </a:ln>
        </p:spPr>
      </p:pic>
      <p:sp>
        <p:nvSpPr>
          <p:cNvPr id="153" name="Google Shape;153;p19"/>
          <p:cNvSpPr txBox="1">
            <a:spLocks noGrp="1"/>
          </p:cNvSpPr>
          <p:nvPr>
            <p:ph type="title"/>
          </p:nvPr>
        </p:nvSpPr>
        <p:spPr>
          <a:xfrm>
            <a:off x="1041312" y="354450"/>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latin typeface="Times New Roman"/>
                <a:ea typeface="Times New Roman"/>
                <a:cs typeface="Times New Roman"/>
                <a:sym typeface="Times New Roman"/>
              </a:rPr>
              <a:t>Zermelo’s Navigation Problem Conceptual Experiment</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154" name="Google Shape;154;p19"/>
          <p:cNvPicPr preferRelativeResize="0"/>
          <p:nvPr/>
        </p:nvPicPr>
        <p:blipFill>
          <a:blip r:embed="rId4">
            <a:alphaModFix/>
          </a:blip>
          <a:stretch>
            <a:fillRect/>
          </a:stretch>
        </p:blipFill>
        <p:spPr>
          <a:xfrm>
            <a:off x="4572000" y="1803297"/>
            <a:ext cx="4084255" cy="3396600"/>
          </a:xfrm>
          <a:prstGeom prst="rect">
            <a:avLst/>
          </a:prstGeom>
          <a:noFill/>
          <a:ln>
            <a:noFill/>
          </a:ln>
        </p:spPr>
      </p:pic>
      <p:sp>
        <p:nvSpPr>
          <p:cNvPr id="155" name="Google Shape;155;p19"/>
          <p:cNvSpPr txBox="1"/>
          <p:nvPr/>
        </p:nvSpPr>
        <p:spPr>
          <a:xfrm>
            <a:off x="1190500" y="5089950"/>
            <a:ext cx="2330700" cy="9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Case A (UpStream Flow )</a:t>
            </a:r>
            <a:endParaRPr>
              <a:latin typeface="Times New Roman"/>
              <a:ea typeface="Times New Roman"/>
              <a:cs typeface="Times New Roman"/>
              <a:sym typeface="Times New Roman"/>
            </a:endParaRPr>
          </a:p>
        </p:txBody>
      </p:sp>
      <p:sp>
        <p:nvSpPr>
          <p:cNvPr id="156" name="Google Shape;156;p19"/>
          <p:cNvSpPr txBox="1"/>
          <p:nvPr/>
        </p:nvSpPr>
        <p:spPr>
          <a:xfrm>
            <a:off x="5539225" y="5089950"/>
            <a:ext cx="2330700" cy="977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Case B (Downstream Flow )</a:t>
            </a:r>
            <a:endParaRPr>
              <a:latin typeface="Times New Roman"/>
              <a:ea typeface="Times New Roman"/>
              <a:cs typeface="Times New Roman"/>
              <a:sym typeface="Times New Roman"/>
            </a:endParaRPr>
          </a:p>
        </p:txBody>
      </p:sp>
      <p:sp>
        <p:nvSpPr>
          <p:cNvPr id="12" name="Google Shape;137;p18">
            <a:extLst>
              <a:ext uri="{FF2B5EF4-FFF2-40B4-BE49-F238E27FC236}">
                <a16:creationId xmlns:a16="http://schemas.microsoft.com/office/drawing/2014/main" id="{515C957B-704A-4E6C-85A3-11A3DE7BC5B2}"/>
              </a:ext>
            </a:extLst>
          </p:cNvPr>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dirty="0">
                <a:solidFill>
                  <a:schemeClr val="lt1"/>
                </a:solidFill>
              </a:rPr>
              <a:t>Motivation </a:t>
            </a:r>
            <a:r>
              <a:rPr lang="en-GB" sz="1400" b="1" dirty="0">
                <a:solidFill>
                  <a:schemeClr val="bg1"/>
                </a:solidFill>
              </a:rPr>
              <a:t>&amp; literature review</a:t>
            </a:r>
            <a:endParaRPr b="1" dirty="0">
              <a:solidFill>
                <a:schemeClr val="bg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163" name="Google Shape;163;p20"/>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164" name="Google Shape;164;p20"/>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5</a:t>
            </a:fld>
            <a:endParaRPr/>
          </a:p>
        </p:txBody>
      </p:sp>
      <p:sp>
        <p:nvSpPr>
          <p:cNvPr id="165" name="Google Shape;165;p20"/>
          <p:cNvSpPr txBox="1">
            <a:spLocks noGrp="1"/>
          </p:cNvSpPr>
          <p:nvPr>
            <p:ph type="body" idx="1"/>
          </p:nvPr>
        </p:nvSpPr>
        <p:spPr>
          <a:xfrm>
            <a:off x="79150" y="935550"/>
            <a:ext cx="8734500" cy="51321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SzPts val="2400"/>
              <a:buFont typeface="Arial"/>
              <a:buNone/>
            </a:pPr>
            <a:br>
              <a:rPr lang="en-GB" sz="1600">
                <a:solidFill>
                  <a:srgbClr val="202122"/>
                </a:solidFill>
                <a:highlight>
                  <a:srgbClr val="FFFFFF"/>
                </a:highlight>
                <a:latin typeface="Times New Roman"/>
                <a:ea typeface="Times New Roman"/>
                <a:cs typeface="Times New Roman"/>
                <a:sym typeface="Times New Roman"/>
              </a:rPr>
            </a:br>
            <a:r>
              <a:rPr lang="en-GB" sz="1600">
                <a:solidFill>
                  <a:srgbClr val="202122"/>
                </a:solidFill>
                <a:highlight>
                  <a:srgbClr val="FFFFFF"/>
                </a:highlight>
                <a:latin typeface="Times New Roman"/>
                <a:ea typeface="Times New Roman"/>
                <a:cs typeface="Times New Roman"/>
                <a:sym typeface="Times New Roman"/>
              </a:rPr>
              <a:t>                                                                  </a:t>
            </a:r>
            <a:r>
              <a:rPr lang="en-GB" sz="1600" b="1">
                <a:solidFill>
                  <a:srgbClr val="202122"/>
                </a:solidFill>
                <a:highlight>
                  <a:srgbClr val="FFFFFF"/>
                </a:highlight>
                <a:latin typeface="Times New Roman"/>
                <a:ea typeface="Times New Roman"/>
                <a:cs typeface="Times New Roman"/>
                <a:sym typeface="Times New Roman"/>
              </a:rPr>
              <a:t>2)  Drone Navigation  </a:t>
            </a:r>
            <a:br>
              <a:rPr lang="en-GB" sz="1600" b="1">
                <a:solidFill>
                  <a:srgbClr val="202122"/>
                </a:solidFill>
                <a:highlight>
                  <a:srgbClr val="FFFFFF"/>
                </a:highlight>
                <a:latin typeface="Times New Roman"/>
                <a:ea typeface="Times New Roman"/>
                <a:cs typeface="Times New Roman"/>
                <a:sym typeface="Times New Roman"/>
              </a:rPr>
            </a:br>
            <a:br>
              <a:rPr lang="en-GB" sz="1600">
                <a:solidFill>
                  <a:srgbClr val="202122"/>
                </a:solidFill>
                <a:highlight>
                  <a:srgbClr val="FFFFFF"/>
                </a:highlight>
                <a:latin typeface="Times New Roman"/>
                <a:ea typeface="Times New Roman"/>
                <a:cs typeface="Times New Roman"/>
                <a:sym typeface="Times New Roman"/>
              </a:rPr>
            </a:br>
            <a:br>
              <a:rPr lang="en-GB" sz="1600">
                <a:solidFill>
                  <a:srgbClr val="202122"/>
                </a:solidFill>
                <a:highlight>
                  <a:srgbClr val="FFFFFF"/>
                </a:highlight>
                <a:latin typeface="Times New Roman"/>
                <a:ea typeface="Times New Roman"/>
                <a:cs typeface="Times New Roman"/>
                <a:sym typeface="Times New Roman"/>
              </a:rPr>
            </a:br>
            <a:br>
              <a:rPr lang="en-GB" sz="1600">
                <a:solidFill>
                  <a:srgbClr val="202122"/>
                </a:solidFill>
                <a:highlight>
                  <a:srgbClr val="FFFFFF"/>
                </a:highlight>
                <a:latin typeface="Times New Roman"/>
                <a:ea typeface="Times New Roman"/>
                <a:cs typeface="Times New Roman"/>
                <a:sym typeface="Times New Roman"/>
              </a:rPr>
            </a:br>
            <a:r>
              <a:rPr lang="en-GB" sz="1600">
                <a:solidFill>
                  <a:srgbClr val="202122"/>
                </a:solidFill>
                <a:highlight>
                  <a:srgbClr val="FFFFFF"/>
                </a:highlight>
                <a:latin typeface="Times New Roman"/>
                <a:ea typeface="Times New Roman"/>
                <a:cs typeface="Times New Roman"/>
                <a:sym typeface="Times New Roman"/>
              </a:rPr>
              <a:t>          </a:t>
            </a:r>
            <a:br>
              <a:rPr lang="en-GB" sz="1600" u="sng">
                <a:solidFill>
                  <a:srgbClr val="202122"/>
                </a:solidFill>
                <a:highlight>
                  <a:srgbClr val="FFFFFF"/>
                </a:highlight>
                <a:latin typeface="Times New Roman"/>
                <a:ea typeface="Times New Roman"/>
                <a:cs typeface="Times New Roman"/>
                <a:sym typeface="Times New Roman"/>
              </a:rPr>
            </a:br>
            <a:endParaRPr sz="1600" u="sng">
              <a:solidFill>
                <a:srgbClr val="000000"/>
              </a:solidFill>
              <a:latin typeface="Times New Roman"/>
              <a:ea typeface="Times New Roman"/>
              <a:cs typeface="Times New Roman"/>
              <a:sym typeface="Times New Roman"/>
            </a:endParaRPr>
          </a:p>
        </p:txBody>
      </p:sp>
      <p:sp>
        <p:nvSpPr>
          <p:cNvPr id="167" name="Google Shape;167;p20"/>
          <p:cNvSpPr txBox="1">
            <a:spLocks noGrp="1"/>
          </p:cNvSpPr>
          <p:nvPr>
            <p:ph type="title"/>
          </p:nvPr>
        </p:nvSpPr>
        <p:spPr>
          <a:xfrm>
            <a:off x="1041312" y="354450"/>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latin typeface="Times New Roman"/>
                <a:ea typeface="Times New Roman"/>
                <a:cs typeface="Times New Roman"/>
                <a:sym typeface="Times New Roman"/>
              </a:rPr>
              <a:t>Zermelo’s Navigation Problem Conceptual Experiment</a:t>
            </a:r>
            <a:endParaRPr dirty="0">
              <a:latin typeface="Times New Roman"/>
              <a:ea typeface="Times New Roman"/>
              <a:cs typeface="Times New Roman"/>
              <a:sym typeface="Times New Roman"/>
            </a:endParaRPr>
          </a:p>
          <a:p>
            <a:pPr marL="0" lvl="0" indent="0" algn="l" rtl="0">
              <a:spcBef>
                <a:spcPts val="0"/>
              </a:spcBef>
              <a:spcAft>
                <a:spcPts val="0"/>
              </a:spcAft>
              <a:buNone/>
            </a:pPr>
            <a:endParaRPr dirty="0"/>
          </a:p>
        </p:txBody>
      </p:sp>
      <p:pic>
        <p:nvPicPr>
          <p:cNvPr id="168" name="Google Shape;168;p20"/>
          <p:cNvPicPr preferRelativeResize="0"/>
          <p:nvPr/>
        </p:nvPicPr>
        <p:blipFill>
          <a:blip r:embed="rId3">
            <a:alphaModFix/>
          </a:blip>
          <a:stretch>
            <a:fillRect/>
          </a:stretch>
        </p:blipFill>
        <p:spPr>
          <a:xfrm>
            <a:off x="2978925" y="1902400"/>
            <a:ext cx="3076063" cy="2785725"/>
          </a:xfrm>
          <a:prstGeom prst="rect">
            <a:avLst/>
          </a:prstGeom>
          <a:noFill/>
          <a:ln>
            <a:noFill/>
          </a:ln>
        </p:spPr>
      </p:pic>
      <p:pic>
        <p:nvPicPr>
          <p:cNvPr id="169" name="Google Shape;169;p20"/>
          <p:cNvPicPr preferRelativeResize="0"/>
          <p:nvPr/>
        </p:nvPicPr>
        <p:blipFill>
          <a:blip r:embed="rId4">
            <a:alphaModFix/>
          </a:blip>
          <a:stretch>
            <a:fillRect/>
          </a:stretch>
        </p:blipFill>
        <p:spPr>
          <a:xfrm>
            <a:off x="271200" y="1795225"/>
            <a:ext cx="2989019" cy="2785725"/>
          </a:xfrm>
          <a:prstGeom prst="rect">
            <a:avLst/>
          </a:prstGeom>
          <a:noFill/>
          <a:ln>
            <a:noFill/>
          </a:ln>
        </p:spPr>
      </p:pic>
      <p:sp>
        <p:nvSpPr>
          <p:cNvPr id="170" name="Google Shape;170;p20"/>
          <p:cNvSpPr txBox="1"/>
          <p:nvPr/>
        </p:nvSpPr>
        <p:spPr>
          <a:xfrm>
            <a:off x="1956263" y="4580950"/>
            <a:ext cx="20376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Optimal path of aircrafts</a:t>
            </a:r>
            <a:endParaRPr>
              <a:latin typeface="Times New Roman"/>
              <a:ea typeface="Times New Roman"/>
              <a:cs typeface="Times New Roman"/>
              <a:sym typeface="Times New Roman"/>
            </a:endParaRPr>
          </a:p>
        </p:txBody>
      </p:sp>
      <p:pic>
        <p:nvPicPr>
          <p:cNvPr id="171" name="Google Shape;171;p20"/>
          <p:cNvPicPr preferRelativeResize="0"/>
          <p:nvPr/>
        </p:nvPicPr>
        <p:blipFill>
          <a:blip r:embed="rId5">
            <a:alphaModFix/>
          </a:blip>
          <a:stretch>
            <a:fillRect/>
          </a:stretch>
        </p:blipFill>
        <p:spPr>
          <a:xfrm>
            <a:off x="5541949" y="2385175"/>
            <a:ext cx="3512800" cy="2087658"/>
          </a:xfrm>
          <a:prstGeom prst="rect">
            <a:avLst/>
          </a:prstGeom>
          <a:noFill/>
          <a:ln>
            <a:noFill/>
          </a:ln>
        </p:spPr>
      </p:pic>
      <p:sp>
        <p:nvSpPr>
          <p:cNvPr id="172" name="Google Shape;172;p20"/>
          <p:cNvSpPr txBox="1"/>
          <p:nvPr/>
        </p:nvSpPr>
        <p:spPr>
          <a:xfrm>
            <a:off x="6486888" y="4580950"/>
            <a:ext cx="20376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Aircraft Control inputs </a:t>
            </a:r>
            <a:endParaRPr>
              <a:latin typeface="Times New Roman"/>
              <a:ea typeface="Times New Roman"/>
              <a:cs typeface="Times New Roman"/>
              <a:sym typeface="Times New Roman"/>
            </a:endParaRPr>
          </a:p>
        </p:txBody>
      </p:sp>
      <p:sp>
        <p:nvSpPr>
          <p:cNvPr id="173" name="Google Shape;173;p20"/>
          <p:cNvSpPr txBox="1"/>
          <p:nvPr/>
        </p:nvSpPr>
        <p:spPr>
          <a:xfrm>
            <a:off x="1425025" y="5083263"/>
            <a:ext cx="7187700" cy="95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b="1" dirty="0">
                <a:latin typeface="Times New Roman"/>
                <a:ea typeface="Times New Roman"/>
                <a:cs typeface="Times New Roman"/>
                <a:sym typeface="Times New Roman"/>
              </a:rPr>
              <a:t>           Our Investigation is how to obtain optimal path  to travel from point </a:t>
            </a:r>
            <a:br>
              <a:rPr lang="en-GB" b="1" dirty="0">
                <a:latin typeface="Times New Roman"/>
                <a:ea typeface="Times New Roman"/>
                <a:cs typeface="Times New Roman"/>
                <a:sym typeface="Times New Roman"/>
              </a:rPr>
            </a:br>
            <a:r>
              <a:rPr lang="en-GB" b="1" dirty="0">
                <a:latin typeface="Times New Roman"/>
                <a:ea typeface="Times New Roman"/>
                <a:cs typeface="Times New Roman"/>
                <a:sym typeface="Times New Roman"/>
              </a:rPr>
              <a:t>A to B,C,E,F,D in  a minimum time and follow the path while minimizing an objective function related to control inputs and Tracking the optimal path  .</a:t>
            </a:r>
            <a:endParaRPr b="1" dirty="0">
              <a:latin typeface="Times New Roman"/>
              <a:ea typeface="Times New Roman"/>
              <a:cs typeface="Times New Roman"/>
              <a:sym typeface="Times New Roman"/>
            </a:endParaRPr>
          </a:p>
        </p:txBody>
      </p:sp>
      <p:sp>
        <p:nvSpPr>
          <p:cNvPr id="14" name="Google Shape;137;p18">
            <a:extLst>
              <a:ext uri="{FF2B5EF4-FFF2-40B4-BE49-F238E27FC236}">
                <a16:creationId xmlns:a16="http://schemas.microsoft.com/office/drawing/2014/main" id="{5575B423-7782-4FCB-A82F-8D3961741BCC}"/>
              </a:ext>
            </a:extLst>
          </p:cNvPr>
          <p:cNvSpPr txBox="1"/>
          <p:nvPr/>
        </p:nvSpPr>
        <p:spPr>
          <a:xfrm>
            <a:off x="1219200" y="6148376"/>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dirty="0">
                <a:solidFill>
                  <a:schemeClr val="lt1"/>
                </a:solidFill>
              </a:rPr>
              <a:t>Motivation </a:t>
            </a:r>
            <a:r>
              <a:rPr lang="en-GB" sz="1400" b="1" dirty="0">
                <a:solidFill>
                  <a:schemeClr val="bg1"/>
                </a:solidFill>
              </a:rPr>
              <a:t>&amp; literature review</a:t>
            </a:r>
            <a:endParaRPr b="1" dirty="0">
              <a:solidFill>
                <a:schemeClr val="bg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1"/>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180" name="Google Shape;180;p21"/>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181" name="Google Shape;181;p21"/>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6</a:t>
            </a:fld>
            <a:endParaRPr/>
          </a:p>
        </p:txBody>
      </p:sp>
      <p:sp>
        <p:nvSpPr>
          <p:cNvPr id="182" name="Google Shape;182;p21"/>
          <p:cNvSpPr txBox="1">
            <a:spLocks noGrp="1"/>
          </p:cNvSpPr>
          <p:nvPr>
            <p:ph type="body" idx="1"/>
          </p:nvPr>
        </p:nvSpPr>
        <p:spPr>
          <a:xfrm>
            <a:off x="56338" y="645000"/>
            <a:ext cx="8734500" cy="51321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SzPts val="2400"/>
              <a:buFont typeface="Arial"/>
              <a:buNone/>
            </a:pPr>
            <a:br>
              <a:rPr lang="en-GB" sz="1200" dirty="0">
                <a:solidFill>
                  <a:srgbClr val="202122"/>
                </a:solidFill>
                <a:highlight>
                  <a:srgbClr val="FFFFFF"/>
                </a:highlight>
              </a:rPr>
            </a:br>
            <a:r>
              <a:rPr lang="en-GB" sz="1200" dirty="0">
                <a:solidFill>
                  <a:srgbClr val="202122"/>
                </a:solidFill>
                <a:highlight>
                  <a:srgbClr val="FFFFFF"/>
                </a:highlight>
              </a:rPr>
              <a:t>                                            </a:t>
            </a:r>
            <a:r>
              <a:rPr lang="en-GB" sz="1800" b="1" dirty="0">
                <a:solidFill>
                  <a:srgbClr val="202122"/>
                </a:solidFill>
                <a:highlight>
                  <a:srgbClr val="FFFFFF"/>
                </a:highlight>
                <a:latin typeface="Times New Roman"/>
                <a:ea typeface="Times New Roman"/>
                <a:cs typeface="Times New Roman"/>
                <a:sym typeface="Times New Roman"/>
              </a:rPr>
              <a:t>Governing equations of the Aircraft Model </a:t>
            </a:r>
            <a:r>
              <a:rPr lang="en-GB" sz="1600" b="1" dirty="0">
                <a:solidFill>
                  <a:srgbClr val="202122"/>
                </a:solidFill>
                <a:highlight>
                  <a:srgbClr val="FFFFFF"/>
                </a:highlight>
                <a:latin typeface="Times New Roman"/>
                <a:ea typeface="Times New Roman"/>
                <a:cs typeface="Times New Roman"/>
                <a:sym typeface="Times New Roman"/>
              </a:rPr>
              <a:t>    </a:t>
            </a:r>
            <a:br>
              <a:rPr lang="en-GB" sz="1600" b="1" dirty="0">
                <a:solidFill>
                  <a:srgbClr val="202122"/>
                </a:solidFill>
                <a:highlight>
                  <a:srgbClr val="FFFFFF"/>
                </a:highlight>
                <a:latin typeface="Times New Roman"/>
                <a:ea typeface="Times New Roman"/>
                <a:cs typeface="Times New Roman"/>
                <a:sym typeface="Times New Roman"/>
              </a:rPr>
            </a:br>
            <a:br>
              <a:rPr lang="en-GB" sz="1600" dirty="0">
                <a:solidFill>
                  <a:srgbClr val="202122"/>
                </a:solidFill>
                <a:highlight>
                  <a:srgbClr val="FFFFFF"/>
                </a:highlight>
                <a:latin typeface="Times New Roman"/>
                <a:ea typeface="Times New Roman"/>
                <a:cs typeface="Times New Roman"/>
                <a:sym typeface="Times New Roman"/>
              </a:rPr>
            </a:br>
            <a:br>
              <a:rPr lang="en-GB" sz="1400" dirty="0">
                <a:solidFill>
                  <a:srgbClr val="202122"/>
                </a:solidFill>
                <a:highlight>
                  <a:srgbClr val="FFFFFF"/>
                </a:highlight>
                <a:latin typeface="Times New Roman"/>
                <a:ea typeface="Times New Roman"/>
                <a:cs typeface="Times New Roman"/>
                <a:sym typeface="Times New Roman"/>
              </a:rPr>
            </a:br>
            <a:br>
              <a:rPr lang="en-GB" sz="1200" dirty="0">
                <a:solidFill>
                  <a:srgbClr val="202122"/>
                </a:solidFill>
                <a:highlight>
                  <a:srgbClr val="FFFFFF"/>
                </a:highlight>
                <a:latin typeface="Times New Roman"/>
                <a:ea typeface="Times New Roman"/>
                <a:cs typeface="Times New Roman"/>
                <a:sym typeface="Times New Roman"/>
              </a:rPr>
            </a:br>
            <a:r>
              <a:rPr lang="en-GB" sz="1200" dirty="0">
                <a:solidFill>
                  <a:srgbClr val="202122"/>
                </a:solidFill>
                <a:highlight>
                  <a:srgbClr val="FFFFFF"/>
                </a:highlight>
                <a:latin typeface="Times New Roman"/>
                <a:ea typeface="Times New Roman"/>
                <a:cs typeface="Times New Roman"/>
                <a:sym typeface="Times New Roman"/>
              </a:rPr>
              <a:t>          </a:t>
            </a:r>
            <a:br>
              <a:rPr lang="en-GB" sz="1200" u="sng" dirty="0">
                <a:solidFill>
                  <a:srgbClr val="202122"/>
                </a:solidFill>
                <a:highlight>
                  <a:srgbClr val="FFFFFF"/>
                </a:highlight>
                <a:latin typeface="Times New Roman"/>
                <a:ea typeface="Times New Roman"/>
                <a:cs typeface="Times New Roman"/>
                <a:sym typeface="Times New Roman"/>
              </a:rPr>
            </a:br>
            <a:endParaRPr sz="1200" u="sng" dirty="0">
              <a:solidFill>
                <a:srgbClr val="000000"/>
              </a:solidFill>
              <a:latin typeface="Times New Roman"/>
              <a:ea typeface="Times New Roman"/>
              <a:cs typeface="Times New Roman"/>
              <a:sym typeface="Times New Roman"/>
            </a:endParaRPr>
          </a:p>
        </p:txBody>
      </p:sp>
      <p:sp>
        <p:nvSpPr>
          <p:cNvPr id="183" name="Google Shape;183;p21"/>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a:solidFill>
                  <a:schemeClr val="lt1"/>
                </a:solidFill>
              </a:rPr>
              <a:t>Model</a:t>
            </a:r>
            <a:endParaRPr b="1">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a:solidFill>
                <a:schemeClr val="lt1"/>
              </a:solidFill>
            </a:endParaRPr>
          </a:p>
        </p:txBody>
      </p:sp>
      <p:sp>
        <p:nvSpPr>
          <p:cNvPr id="184" name="Google Shape;184;p21"/>
          <p:cNvSpPr txBox="1">
            <a:spLocks noGrp="1"/>
          </p:cNvSpPr>
          <p:nvPr>
            <p:ph type="title"/>
          </p:nvPr>
        </p:nvSpPr>
        <p:spPr>
          <a:xfrm>
            <a:off x="1041312" y="354450"/>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a:latin typeface="Times New Roman"/>
                <a:ea typeface="Times New Roman"/>
                <a:cs typeface="Times New Roman"/>
                <a:sym typeface="Times New Roman"/>
              </a:rPr>
              <a:t>Model </a:t>
            </a:r>
            <a:endParaRPr>
              <a:latin typeface="Times New Roman"/>
              <a:ea typeface="Times New Roman"/>
              <a:cs typeface="Times New Roman"/>
              <a:sym typeface="Times New Roman"/>
            </a:endParaRPr>
          </a:p>
          <a:p>
            <a:pPr marL="0" lvl="0" indent="0" algn="l" rtl="0">
              <a:spcBef>
                <a:spcPts val="0"/>
              </a:spcBef>
              <a:spcAft>
                <a:spcPts val="0"/>
              </a:spcAft>
              <a:buNone/>
            </a:pPr>
            <a:endParaRPr/>
          </a:p>
        </p:txBody>
      </p:sp>
      <mc:AlternateContent xmlns:mc="http://schemas.openxmlformats.org/markup-compatibility/2006" xmlns:a14="http://schemas.microsoft.com/office/drawing/2010/main">
        <mc:Choice Requires="a14">
          <p:sp>
            <p:nvSpPr>
              <p:cNvPr id="190" name="Google Shape;190;p21"/>
              <p:cNvSpPr txBox="1"/>
              <p:nvPr/>
            </p:nvSpPr>
            <p:spPr>
              <a:xfrm>
                <a:off x="765394" y="2256614"/>
                <a:ext cx="3189300" cy="1108200"/>
              </a:xfrm>
              <a:prstGeom prst="rect">
                <a:avLst/>
              </a:prstGeom>
              <a:noFill/>
              <a:ln>
                <a:noFill/>
              </a:ln>
            </p:spPr>
            <p:txBody>
              <a:bodyPr spcFirstLastPara="1" wrap="square" lIns="91425" tIns="91425" rIns="91425" bIns="91425" anchor="t" anchorCtr="0">
                <a:noAutofit/>
              </a:bodyPr>
              <a:lstStyle/>
              <a:p>
                <a:pPr lvl="0" algn="ctr"/>
                <a:r>
                  <a:rPr lang="en-GB" dirty="0">
                    <a:latin typeface="Times New Roman"/>
                    <a:ea typeface="Times New Roman"/>
                    <a:cs typeface="Times New Roman"/>
                    <a:sym typeface="Times New Roman"/>
                  </a:rPr>
                  <a:t>V is the aircraft velocity </a:t>
                </a:r>
                <a:br>
                  <a:rPr lang="en-GB" dirty="0">
                    <a:latin typeface="Times New Roman"/>
                    <a:ea typeface="Times New Roman"/>
                    <a:cs typeface="Times New Roman"/>
                    <a:sym typeface="Times New Roman"/>
                  </a:rPr>
                </a:br>
                <a14:m>
                  <m:oMath xmlns:m="http://schemas.openxmlformats.org/officeDocument/2006/math">
                    <m:r>
                      <a:rPr lang="en-GB" i="1" dirty="0" smtClean="0">
                        <a:latin typeface="Cambria Math" panose="02040503050406030204" pitchFamily="18" charset="0"/>
                        <a:sym typeface="Times New Roman"/>
                      </a:rPr>
                      <m:t>𝜃</m:t>
                    </m:r>
                    <m:r>
                      <a:rPr lang="en-US" b="0" i="1" dirty="0" smtClean="0">
                        <a:latin typeface="Cambria Math" panose="02040503050406030204" pitchFamily="18" charset="0"/>
                        <a:sym typeface="Times New Roman"/>
                      </a:rPr>
                      <m:t> </m:t>
                    </m:r>
                  </m:oMath>
                </a14:m>
                <a:r>
                  <a:rPr lang="en-GB" dirty="0">
                    <a:latin typeface="Times New Roman"/>
                    <a:ea typeface="Times New Roman"/>
                    <a:cs typeface="Times New Roman"/>
                    <a:sym typeface="Times New Roman"/>
                  </a:rPr>
                  <a:t>is the pitch angle</a:t>
                </a:r>
                <a:br>
                  <a:rPr lang="en-GB" dirty="0">
                    <a:latin typeface="Times New Roman"/>
                    <a:ea typeface="Times New Roman"/>
                    <a:cs typeface="Times New Roman"/>
                    <a:sym typeface="Times New Roman"/>
                  </a:rPr>
                </a:br>
                <a14:m>
                  <m:oMath xmlns:m="http://schemas.openxmlformats.org/officeDocument/2006/math">
                    <m:d>
                      <m:dPr>
                        <m:begChr m:val="{"/>
                        <m:endChr m:val="}"/>
                        <m:ctrlPr>
                          <a:rPr lang="en-GB" i="1" dirty="0" smtClean="0">
                            <a:solidFill>
                              <a:srgbClr val="836967"/>
                            </a:solidFill>
                            <a:latin typeface="Cambria Math" panose="02040503050406030204" pitchFamily="18" charset="0"/>
                            <a:sym typeface="Times New Roman"/>
                          </a:rPr>
                        </m:ctrlPr>
                      </m:dPr>
                      <m:e>
                        <m:acc>
                          <m:accPr>
                            <m:chr m:val="̇"/>
                            <m:ctrlPr>
                              <a:rPr lang="en-GB" i="1" dirty="0" smtClean="0">
                                <a:solidFill>
                                  <a:srgbClr val="836967"/>
                                </a:solidFill>
                                <a:latin typeface="Cambria Math" panose="02040503050406030204" pitchFamily="18" charset="0"/>
                                <a:sym typeface="Times New Roman"/>
                              </a:rPr>
                            </m:ctrlPr>
                          </m:accPr>
                          <m:e>
                            <m:r>
                              <a:rPr lang="en-GB" i="1" dirty="0" smtClean="0">
                                <a:latin typeface="Cambria Math" panose="02040503050406030204" pitchFamily="18" charset="0"/>
                                <a:sym typeface="Times New Roman"/>
                              </a:rPr>
                              <m:t>𝑥</m:t>
                            </m:r>
                          </m:e>
                        </m:acc>
                        <m:r>
                          <a:rPr lang="en-GB" i="0" dirty="0" smtClean="0">
                            <a:latin typeface="Cambria Math" panose="02040503050406030204" pitchFamily="18" charset="0"/>
                            <a:sym typeface="Times New Roman"/>
                          </a:rPr>
                          <m:t>,</m:t>
                        </m:r>
                        <m:acc>
                          <m:accPr>
                            <m:chr m:val="̇"/>
                            <m:ctrlPr>
                              <a:rPr lang="en-GB" i="1" dirty="0" smtClean="0">
                                <a:solidFill>
                                  <a:srgbClr val="836967"/>
                                </a:solidFill>
                                <a:latin typeface="Cambria Math" panose="02040503050406030204" pitchFamily="18" charset="0"/>
                                <a:sym typeface="Times New Roman"/>
                              </a:rPr>
                            </m:ctrlPr>
                          </m:accPr>
                          <m:e>
                            <m:r>
                              <a:rPr lang="en-GB" i="1" dirty="0" smtClean="0">
                                <a:latin typeface="Cambria Math" panose="02040503050406030204" pitchFamily="18" charset="0"/>
                                <a:sym typeface="Times New Roman"/>
                              </a:rPr>
                              <m:t>𝑦</m:t>
                            </m:r>
                          </m:e>
                        </m:acc>
                      </m:e>
                    </m:d>
                  </m:oMath>
                </a14:m>
                <a:r>
                  <a:rPr lang="en-GB" dirty="0">
                    <a:latin typeface="Times New Roman"/>
                    <a:ea typeface="Times New Roman"/>
                    <a:cs typeface="Times New Roman"/>
                    <a:sym typeface="Times New Roman"/>
                  </a:rPr>
                  <a:t> Velocity components</a:t>
                </a:r>
                <a:br>
                  <a:rPr lang="en-GB" dirty="0">
                    <a:latin typeface="Times New Roman"/>
                    <a:ea typeface="Times New Roman"/>
                    <a:cs typeface="Times New Roman"/>
                    <a:sym typeface="Times New Roman"/>
                  </a:rPr>
                </a:br>
                <a:br>
                  <a:rPr lang="en-GB" dirty="0">
                    <a:latin typeface="Times New Roman"/>
                    <a:ea typeface="Times New Roman"/>
                    <a:cs typeface="Times New Roman"/>
                    <a:sym typeface="Times New Roman"/>
                  </a:rPr>
                </a:br>
                <a:r>
                  <a:rPr lang="en-GB" dirty="0">
                    <a:latin typeface="Times New Roman"/>
                    <a:ea typeface="Times New Roman"/>
                    <a:cs typeface="Times New Roman"/>
                    <a:sym typeface="Times New Roman"/>
                  </a:rPr>
                  <a:t>Approximated planer Dynamics considering the aircraft </a:t>
                </a:r>
                <a:br>
                  <a:rPr lang="en-GB" dirty="0">
                    <a:latin typeface="Times New Roman"/>
                    <a:ea typeface="Times New Roman"/>
                    <a:cs typeface="Times New Roman"/>
                    <a:sym typeface="Times New Roman"/>
                  </a:rPr>
                </a:br>
                <a:r>
                  <a:rPr lang="en-GB" b="1" dirty="0">
                    <a:latin typeface="Times New Roman"/>
                    <a:ea typeface="Times New Roman"/>
                    <a:cs typeface="Times New Roman"/>
                    <a:sym typeface="Times New Roman"/>
                  </a:rPr>
                  <a:t>as moving </a:t>
                </a:r>
                <a:br>
                  <a:rPr lang="en-GB" b="1" dirty="0">
                    <a:latin typeface="Times New Roman"/>
                    <a:ea typeface="Times New Roman"/>
                    <a:cs typeface="Times New Roman"/>
                    <a:sym typeface="Times New Roman"/>
                  </a:rPr>
                </a:br>
                <a:r>
                  <a:rPr lang="en-GB" b="1" dirty="0">
                    <a:latin typeface="Times New Roman"/>
                    <a:ea typeface="Times New Roman"/>
                    <a:cs typeface="Times New Roman"/>
                    <a:sym typeface="Times New Roman"/>
                  </a:rPr>
                  <a:t>      point on a plane </a:t>
                </a:r>
                <a:endParaRPr b="1" dirty="0">
                  <a:latin typeface="Times New Roman"/>
                  <a:ea typeface="Times New Roman"/>
                  <a:cs typeface="Times New Roman"/>
                  <a:sym typeface="Times New Roman"/>
                </a:endParaRPr>
              </a:p>
            </p:txBody>
          </p:sp>
        </mc:Choice>
        <mc:Fallback xmlns="">
          <p:sp>
            <p:nvSpPr>
              <p:cNvPr id="190" name="Google Shape;190;p21"/>
              <p:cNvSpPr txBox="1">
                <a:spLocks noRot="1" noChangeAspect="1" noMove="1" noResize="1" noEditPoints="1" noAdjustHandles="1" noChangeArrowheads="1" noChangeShapeType="1" noTextEdit="1"/>
              </p:cNvSpPr>
              <p:nvPr/>
            </p:nvSpPr>
            <p:spPr>
              <a:xfrm>
                <a:off x="765394" y="2256614"/>
                <a:ext cx="3189300" cy="1108200"/>
              </a:xfrm>
              <a:prstGeom prst="rect">
                <a:avLst/>
              </a:prstGeom>
              <a:blipFill>
                <a:blip r:embed="rId3"/>
                <a:stretch>
                  <a:fillRect b="-71978"/>
                </a:stretch>
              </a:blipFill>
              <a:ln>
                <a:noFill/>
              </a:ln>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5D9866A-797F-484E-9237-52934C1B5BE1}"/>
                  </a:ext>
                </a:extLst>
              </p:cNvPr>
              <p:cNvSpPr txBox="1"/>
              <p:nvPr/>
            </p:nvSpPr>
            <p:spPr>
              <a:xfrm>
                <a:off x="1891037" y="1695905"/>
                <a:ext cx="938014" cy="222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i="1" smtClean="0">
                              <a:solidFill>
                                <a:srgbClr val="836967"/>
                              </a:solidFill>
                              <a:latin typeface="Cambria Math" panose="02040503050406030204" pitchFamily="18" charset="0"/>
                            </a:rPr>
                          </m:ctrlPr>
                        </m:accPr>
                        <m:e>
                          <m:r>
                            <a:rPr lang="it-IT" i="1">
                              <a:latin typeface="Cambria Math" panose="02040503050406030204" pitchFamily="18" charset="0"/>
                            </a:rPr>
                            <m:t>𝑋</m:t>
                          </m:r>
                        </m:e>
                      </m:acc>
                      <m:r>
                        <a:rPr lang="it-IT" i="0">
                          <a:latin typeface="Cambria Math" panose="02040503050406030204" pitchFamily="18" charset="0"/>
                        </a:rPr>
                        <m:t>=</m:t>
                      </m:r>
                      <m:r>
                        <a:rPr lang="it-IT" i="1">
                          <a:latin typeface="Cambria Math" panose="02040503050406030204" pitchFamily="18" charset="0"/>
                        </a:rPr>
                        <m:t>𝑉</m:t>
                      </m:r>
                      <m:func>
                        <m:funcPr>
                          <m:ctrlPr>
                            <a:rPr lang="it-IT" i="1">
                              <a:latin typeface="Cambria Math" panose="02040503050406030204" pitchFamily="18" charset="0"/>
                            </a:rPr>
                          </m:ctrlPr>
                        </m:funcPr>
                        <m:fName>
                          <m:r>
                            <m:rPr>
                              <m:sty m:val="p"/>
                            </m:rPr>
                            <a:rPr lang="it-IT" i="0">
                              <a:latin typeface="Cambria Math" panose="02040503050406030204" pitchFamily="18" charset="0"/>
                            </a:rPr>
                            <m:t>cos</m:t>
                          </m:r>
                        </m:fName>
                        <m:e>
                          <m:r>
                            <a:rPr lang="it-IT" i="1">
                              <a:latin typeface="Cambria Math" panose="02040503050406030204" pitchFamily="18" charset="0"/>
                            </a:rPr>
                            <m:t>𝜃</m:t>
                          </m:r>
                        </m:e>
                      </m:func>
                    </m:oMath>
                  </m:oMathPara>
                </a14:m>
                <a:endParaRPr lang="it-IT" dirty="0"/>
              </a:p>
            </p:txBody>
          </p:sp>
        </mc:Choice>
        <mc:Fallback xmlns="">
          <p:sp>
            <p:nvSpPr>
              <p:cNvPr id="4" name="TextBox 3">
                <a:extLst>
                  <a:ext uri="{FF2B5EF4-FFF2-40B4-BE49-F238E27FC236}">
                    <a16:creationId xmlns:a16="http://schemas.microsoft.com/office/drawing/2014/main" id="{85D9866A-797F-484E-9237-52934C1B5BE1}"/>
                  </a:ext>
                </a:extLst>
              </p:cNvPr>
              <p:cNvSpPr txBox="1">
                <a:spLocks noRot="1" noChangeAspect="1" noMove="1" noResize="1" noEditPoints="1" noAdjustHandles="1" noChangeArrowheads="1" noChangeShapeType="1" noTextEdit="1"/>
              </p:cNvSpPr>
              <p:nvPr/>
            </p:nvSpPr>
            <p:spPr>
              <a:xfrm>
                <a:off x="1891037" y="1695905"/>
                <a:ext cx="938014" cy="222240"/>
              </a:xfrm>
              <a:prstGeom prst="rect">
                <a:avLst/>
              </a:prstGeom>
              <a:blipFill>
                <a:blip r:embed="rId4"/>
                <a:stretch>
                  <a:fillRect l="-3247" t="-2703" r="-3247" b="-1081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A10CEE7-B295-4E77-845F-62FB66BBC616}"/>
                  </a:ext>
                </a:extLst>
              </p:cNvPr>
              <p:cNvSpPr txBox="1"/>
              <p:nvPr/>
            </p:nvSpPr>
            <p:spPr>
              <a:xfrm>
                <a:off x="1891037" y="1932952"/>
                <a:ext cx="907556" cy="2222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i="1" smtClean="0">
                              <a:solidFill>
                                <a:srgbClr val="836967"/>
                              </a:solidFill>
                              <a:latin typeface="Cambria Math" panose="02040503050406030204" pitchFamily="18" charset="0"/>
                            </a:rPr>
                          </m:ctrlPr>
                        </m:accPr>
                        <m:e>
                          <m:r>
                            <a:rPr lang="it-IT" i="1">
                              <a:latin typeface="Cambria Math" panose="02040503050406030204" pitchFamily="18" charset="0"/>
                            </a:rPr>
                            <m:t>𝑌</m:t>
                          </m:r>
                        </m:e>
                      </m:acc>
                      <m:r>
                        <a:rPr lang="it-IT" i="0">
                          <a:latin typeface="Cambria Math" panose="02040503050406030204" pitchFamily="18" charset="0"/>
                        </a:rPr>
                        <m:t>=</m:t>
                      </m:r>
                      <m:r>
                        <a:rPr lang="it-IT" i="1">
                          <a:latin typeface="Cambria Math" panose="02040503050406030204" pitchFamily="18" charset="0"/>
                        </a:rPr>
                        <m:t>𝑉</m:t>
                      </m:r>
                      <m:func>
                        <m:funcPr>
                          <m:ctrlPr>
                            <a:rPr lang="it-IT" i="1">
                              <a:latin typeface="Cambria Math" panose="02040503050406030204" pitchFamily="18" charset="0"/>
                            </a:rPr>
                          </m:ctrlPr>
                        </m:funcPr>
                        <m:fName>
                          <m:r>
                            <m:rPr>
                              <m:sty m:val="p"/>
                            </m:rPr>
                            <a:rPr lang="it-IT" i="0">
                              <a:latin typeface="Cambria Math" panose="02040503050406030204" pitchFamily="18" charset="0"/>
                            </a:rPr>
                            <m:t>sin</m:t>
                          </m:r>
                        </m:fName>
                        <m:e>
                          <m:r>
                            <a:rPr lang="it-IT" i="1">
                              <a:latin typeface="Cambria Math" panose="02040503050406030204" pitchFamily="18" charset="0"/>
                            </a:rPr>
                            <m:t>𝜃</m:t>
                          </m:r>
                        </m:e>
                      </m:func>
                    </m:oMath>
                  </m:oMathPara>
                </a14:m>
                <a:endParaRPr lang="it-IT" dirty="0"/>
              </a:p>
            </p:txBody>
          </p:sp>
        </mc:Choice>
        <mc:Fallback xmlns="">
          <p:sp>
            <p:nvSpPr>
              <p:cNvPr id="5" name="TextBox 4">
                <a:extLst>
                  <a:ext uri="{FF2B5EF4-FFF2-40B4-BE49-F238E27FC236}">
                    <a16:creationId xmlns:a16="http://schemas.microsoft.com/office/drawing/2014/main" id="{5A10CEE7-B295-4E77-845F-62FB66BBC616}"/>
                  </a:ext>
                </a:extLst>
              </p:cNvPr>
              <p:cNvSpPr txBox="1">
                <a:spLocks noRot="1" noChangeAspect="1" noMove="1" noResize="1" noEditPoints="1" noAdjustHandles="1" noChangeArrowheads="1" noChangeShapeType="1" noTextEdit="1"/>
              </p:cNvSpPr>
              <p:nvPr/>
            </p:nvSpPr>
            <p:spPr>
              <a:xfrm>
                <a:off x="1891037" y="1932952"/>
                <a:ext cx="907556" cy="222240"/>
              </a:xfrm>
              <a:prstGeom prst="rect">
                <a:avLst/>
              </a:prstGeom>
              <a:blipFill>
                <a:blip r:embed="rId5"/>
                <a:stretch>
                  <a:fillRect l="-3356" t="-2703" r="-3356" b="-10811"/>
                </a:stretch>
              </a:blipFill>
            </p:spPr>
            <p:txBody>
              <a:bodyPr/>
              <a:lstStyle/>
              <a:p>
                <a:r>
                  <a:rPr lang="it-IT">
                    <a:noFill/>
                  </a:rPr>
                  <a:t> </a:t>
                </a:r>
              </a:p>
            </p:txBody>
          </p:sp>
        </mc:Fallback>
      </mc:AlternateContent>
      <p:pic>
        <p:nvPicPr>
          <p:cNvPr id="9" name="Picture 8">
            <a:extLst>
              <a:ext uri="{FF2B5EF4-FFF2-40B4-BE49-F238E27FC236}">
                <a16:creationId xmlns:a16="http://schemas.microsoft.com/office/drawing/2014/main" id="{455C9F0F-D7E2-4C63-B6DA-07DE58B9377E}"/>
              </a:ext>
            </a:extLst>
          </p:cNvPr>
          <p:cNvPicPr>
            <a:picLocks noChangeAspect="1"/>
          </p:cNvPicPr>
          <p:nvPr/>
        </p:nvPicPr>
        <p:blipFill>
          <a:blip r:embed="rId6"/>
          <a:stretch>
            <a:fillRect/>
          </a:stretch>
        </p:blipFill>
        <p:spPr>
          <a:xfrm>
            <a:off x="4200406" y="1289362"/>
            <a:ext cx="4552726" cy="283324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5B7BFD6F-81E5-4CC3-A79E-25B1F8DCE1CA}"/>
                  </a:ext>
                </a:extLst>
              </p:cNvPr>
              <p:cNvSpPr txBox="1"/>
              <p:nvPr/>
            </p:nvSpPr>
            <p:spPr>
              <a:xfrm>
                <a:off x="3793501" y="4374458"/>
                <a:ext cx="3521013" cy="861774"/>
              </a:xfrm>
              <a:prstGeom prst="rect">
                <a:avLst/>
              </a:prstGeom>
              <a:noFill/>
            </p:spPr>
            <p:txBody>
              <a:bodyPr wrap="square" lIns="0" tIns="0" rIns="0" bIns="0" rtlCol="0">
                <a:spAutoFit/>
              </a:bodyPr>
              <a:lstStyle/>
              <a:p>
                <a14:m>
                  <m:oMath xmlns:m="http://schemas.openxmlformats.org/officeDocument/2006/math">
                    <m:r>
                      <a:rPr lang="it-IT" i="1" smtClean="0">
                        <a:latin typeface="Cambria Math" panose="02040503050406030204" pitchFamily="18" charset="0"/>
                      </a:rPr>
                      <m:t>𝑋</m:t>
                    </m:r>
                    <m:r>
                      <a:rPr lang="it-IT">
                        <a:latin typeface="Cambria Math" panose="02040503050406030204" pitchFamily="18" charset="0"/>
                      </a:rPr>
                      <m:t>−</m:t>
                    </m:r>
                    <m:r>
                      <a:rPr lang="it-IT" i="1">
                        <a:latin typeface="Cambria Math" panose="02040503050406030204" pitchFamily="18" charset="0"/>
                      </a:rPr>
                      <m:t>𝑚𝑦</m:t>
                    </m:r>
                    <m:func>
                      <m:funcPr>
                        <m:ctrlPr>
                          <a:rPr lang="it-IT" i="1">
                            <a:latin typeface="Cambria Math" panose="02040503050406030204" pitchFamily="18" charset="0"/>
                          </a:rPr>
                        </m:ctrlPr>
                      </m:funcPr>
                      <m:fName>
                        <m:r>
                          <m:rPr>
                            <m:sty m:val="p"/>
                          </m:rPr>
                          <a:rPr lang="it-IT">
                            <a:latin typeface="Cambria Math" panose="02040503050406030204" pitchFamily="18" charset="0"/>
                          </a:rPr>
                          <m:t>sin</m:t>
                        </m:r>
                      </m:fName>
                      <m:e>
                        <m:d>
                          <m:dPr>
                            <m:ctrlPr>
                              <a:rPr lang="it-IT" i="1">
                                <a:solidFill>
                                  <a:srgbClr val="836967"/>
                                </a:solidFill>
                                <a:latin typeface="Cambria Math" panose="02040503050406030204" pitchFamily="18" charset="0"/>
                              </a:rPr>
                            </m:ctrlPr>
                          </m:dPr>
                          <m:e>
                            <m:r>
                              <a:rPr lang="it-IT" i="1">
                                <a:latin typeface="Cambria Math" panose="02040503050406030204" pitchFamily="18" charset="0"/>
                              </a:rPr>
                              <m:t>𝜃</m:t>
                            </m:r>
                          </m:e>
                        </m:d>
                      </m:e>
                    </m:func>
                    <m:r>
                      <a:rPr lang="it-IT">
                        <a:latin typeface="Cambria Math" panose="02040503050406030204" pitchFamily="18" charset="0"/>
                      </a:rPr>
                      <m:t>=</m:t>
                    </m:r>
                    <m:r>
                      <a:rPr lang="it-IT" i="1">
                        <a:latin typeface="Cambria Math" panose="02040503050406030204" pitchFamily="18" charset="0"/>
                      </a:rPr>
                      <m:t>𝑚</m:t>
                    </m:r>
                    <m:d>
                      <m:dPr>
                        <m:ctrlPr>
                          <a:rPr lang="it-IT" i="1">
                            <a:solidFill>
                              <a:srgbClr val="836967"/>
                            </a:solidFill>
                            <a:latin typeface="Cambria Math" panose="02040503050406030204" pitchFamily="18" charset="0"/>
                          </a:rPr>
                        </m:ctrlPr>
                      </m:dPr>
                      <m:e>
                        <m:acc>
                          <m:accPr>
                            <m:chr m:val="̇"/>
                            <m:ctrlPr>
                              <a:rPr lang="it-IT" i="1">
                                <a:solidFill>
                                  <a:srgbClr val="836967"/>
                                </a:solidFill>
                                <a:latin typeface="Cambria Math" panose="02040503050406030204" pitchFamily="18" charset="0"/>
                              </a:rPr>
                            </m:ctrlPr>
                          </m:accPr>
                          <m:e>
                            <m:r>
                              <a:rPr lang="it-IT" i="1">
                                <a:latin typeface="Cambria Math" panose="02040503050406030204" pitchFamily="18" charset="0"/>
                              </a:rPr>
                              <m:t>𝑢</m:t>
                            </m:r>
                          </m:e>
                        </m:acc>
                        <m:r>
                          <a:rPr lang="it-IT">
                            <a:latin typeface="Cambria Math" panose="02040503050406030204" pitchFamily="18" charset="0"/>
                          </a:rPr>
                          <m:t>+</m:t>
                        </m:r>
                        <m:r>
                          <a:rPr lang="it-IT" i="1">
                            <a:latin typeface="Cambria Math" panose="02040503050406030204" pitchFamily="18" charset="0"/>
                          </a:rPr>
                          <m:t>𝑞𝑤</m:t>
                        </m:r>
                        <m:r>
                          <a:rPr lang="it-IT">
                            <a:latin typeface="Cambria Math" panose="02040503050406030204" pitchFamily="18" charset="0"/>
                          </a:rPr>
                          <m:t>−</m:t>
                        </m:r>
                        <m:r>
                          <a:rPr lang="it-IT" i="1">
                            <a:latin typeface="Cambria Math" panose="02040503050406030204" pitchFamily="18" charset="0"/>
                          </a:rPr>
                          <m:t>𝑟𝑣</m:t>
                        </m:r>
                      </m:e>
                    </m:d>
                  </m:oMath>
                </a14:m>
                <a:r>
                  <a:rPr lang="it-IT" i="1" dirty="0">
                    <a:latin typeface="Cambria Math" panose="02040503050406030204" pitchFamily="18" charset="0"/>
                  </a:rPr>
                  <a:t>.</a:t>
                </a:r>
                <a:br>
                  <a:rPr lang="it-IT" i="1" dirty="0">
                    <a:latin typeface="Cambria Math" panose="02040503050406030204" pitchFamily="18" charset="0"/>
                  </a:rPr>
                </a:br>
                <a14:m>
                  <m:oMath xmlns:m="http://schemas.openxmlformats.org/officeDocument/2006/math">
                    <m:r>
                      <a:rPr lang="it-IT" i="1" smtClean="0">
                        <a:latin typeface="Cambria Math" panose="02040503050406030204" pitchFamily="18" charset="0"/>
                      </a:rPr>
                      <m:t>𝑌</m:t>
                    </m:r>
                    <m:r>
                      <a:rPr lang="it-IT" i="1" smtClean="0">
                        <a:latin typeface="Cambria Math" panose="02040503050406030204" pitchFamily="18" charset="0"/>
                      </a:rPr>
                      <m:t>+</m:t>
                    </m:r>
                    <m:r>
                      <a:rPr lang="it-IT" i="1" smtClean="0">
                        <a:latin typeface="Cambria Math" panose="02040503050406030204" pitchFamily="18" charset="0"/>
                      </a:rPr>
                      <m:t>𝑚𝑔</m:t>
                    </m:r>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cos</m:t>
                        </m:r>
                      </m:fName>
                      <m:e>
                        <m:d>
                          <m:dPr>
                            <m:ctrlPr>
                              <a:rPr lang="it-IT" i="1" smtClean="0">
                                <a:solidFill>
                                  <a:srgbClr val="836967"/>
                                </a:solidFill>
                                <a:latin typeface="Cambria Math" panose="02040503050406030204" pitchFamily="18" charset="0"/>
                              </a:rPr>
                            </m:ctrlPr>
                          </m:dPr>
                          <m:e>
                            <m:r>
                              <a:rPr lang="it-IT" i="1" smtClean="0">
                                <a:latin typeface="Cambria Math" panose="02040503050406030204" pitchFamily="18" charset="0"/>
                              </a:rPr>
                              <m:t>𝜃</m:t>
                            </m:r>
                          </m:e>
                        </m:d>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sin</m:t>
                            </m:r>
                          </m:fName>
                          <m:e>
                            <m:d>
                              <m:dPr>
                                <m:ctrlPr>
                                  <a:rPr lang="it-IT" i="1" smtClean="0">
                                    <a:solidFill>
                                      <a:srgbClr val="836967"/>
                                    </a:solidFill>
                                    <a:latin typeface="Cambria Math" panose="02040503050406030204" pitchFamily="18" charset="0"/>
                                  </a:rPr>
                                </m:ctrlPr>
                              </m:dPr>
                              <m:e>
                                <m:r>
                                  <a:rPr lang="it-IT" i="1" smtClean="0">
                                    <a:latin typeface="Cambria Math" panose="02040503050406030204" pitchFamily="18" charset="0"/>
                                  </a:rPr>
                                  <m:t>𝜙</m:t>
                                </m:r>
                              </m:e>
                            </m:d>
                          </m:e>
                        </m:func>
                      </m:e>
                    </m:func>
                    <m:r>
                      <a:rPr lang="it-IT" i="1" smtClean="0">
                        <a:latin typeface="Cambria Math" panose="02040503050406030204" pitchFamily="18" charset="0"/>
                      </a:rPr>
                      <m:t>=</m:t>
                    </m:r>
                    <m:r>
                      <a:rPr lang="it-IT" i="1" smtClean="0">
                        <a:latin typeface="Cambria Math" panose="02040503050406030204" pitchFamily="18" charset="0"/>
                      </a:rPr>
                      <m:t>𝑚</m:t>
                    </m:r>
                    <m:d>
                      <m:dPr>
                        <m:ctrlPr>
                          <a:rPr lang="it-IT" i="1" smtClean="0">
                            <a:solidFill>
                              <a:srgbClr val="836967"/>
                            </a:solidFill>
                            <a:latin typeface="Cambria Math" panose="02040503050406030204" pitchFamily="18" charset="0"/>
                          </a:rPr>
                        </m:ctrlPr>
                      </m:dPr>
                      <m:e>
                        <m:acc>
                          <m:accPr>
                            <m:chr m:val="̇"/>
                            <m:ctrlPr>
                              <a:rPr lang="it-IT" i="1" smtClean="0">
                                <a:solidFill>
                                  <a:srgbClr val="836967"/>
                                </a:solidFill>
                                <a:latin typeface="Cambria Math" panose="02040503050406030204" pitchFamily="18" charset="0"/>
                              </a:rPr>
                            </m:ctrlPr>
                          </m:accPr>
                          <m:e>
                            <m:r>
                              <a:rPr lang="it-IT" i="1" smtClean="0">
                                <a:latin typeface="Cambria Math" panose="02040503050406030204" pitchFamily="18" charset="0"/>
                              </a:rPr>
                              <m:t>𝑣</m:t>
                            </m:r>
                          </m:e>
                        </m:acc>
                        <m:r>
                          <a:rPr lang="it-IT" i="1" smtClean="0">
                            <a:latin typeface="Cambria Math" panose="02040503050406030204" pitchFamily="18" charset="0"/>
                          </a:rPr>
                          <m:t>+</m:t>
                        </m:r>
                        <m:r>
                          <a:rPr lang="it-IT" i="1" smtClean="0">
                            <a:latin typeface="Cambria Math" panose="02040503050406030204" pitchFamily="18" charset="0"/>
                          </a:rPr>
                          <m:t>𝑟𝑢</m:t>
                        </m:r>
                        <m:r>
                          <a:rPr lang="it-IT" i="1" smtClean="0">
                            <a:latin typeface="Cambria Math" panose="02040503050406030204" pitchFamily="18" charset="0"/>
                          </a:rPr>
                          <m:t>−</m:t>
                        </m:r>
                        <m:r>
                          <a:rPr lang="it-IT" i="1" smtClean="0">
                            <a:latin typeface="Cambria Math" panose="02040503050406030204" pitchFamily="18" charset="0"/>
                          </a:rPr>
                          <m:t>𝑝</m:t>
                        </m:r>
                        <m:r>
                          <a:rPr lang="it-IT" i="1" smtClean="0">
                            <a:latin typeface="Cambria Math" panose="02040503050406030204" pitchFamily="18" charset="0"/>
                          </a:rPr>
                          <m:t>𝜔</m:t>
                        </m:r>
                      </m:e>
                    </m:d>
                  </m:oMath>
                </a14:m>
                <a:r>
                  <a:rPr lang="en-US" i="1" dirty="0">
                    <a:latin typeface="Cambria Math" panose="02040503050406030204" pitchFamily="18" charset="0"/>
                  </a:rPr>
                  <a:t>.</a:t>
                </a:r>
              </a:p>
              <a:p>
                <a14:m>
                  <m:oMath xmlns:m="http://schemas.openxmlformats.org/officeDocument/2006/math">
                    <m:r>
                      <a:rPr lang="en-US" i="1">
                        <a:latin typeface="Cambria Math" panose="02040503050406030204" pitchFamily="18" charset="0"/>
                      </a:rPr>
                      <m:t>𝑍</m:t>
                    </m:r>
                    <m:r>
                      <a:rPr lang="en-US" i="1">
                        <a:latin typeface="Cambria Math" panose="02040503050406030204" pitchFamily="18" charset="0"/>
                      </a:rPr>
                      <m:t>+</m:t>
                    </m:r>
                    <m:r>
                      <a:rPr lang="en-US" i="1">
                        <a:latin typeface="Cambria Math" panose="02040503050406030204" pitchFamily="18" charset="0"/>
                      </a:rPr>
                      <m:t>𝑚𝑔</m:t>
                    </m:r>
                    <m:func>
                      <m:funcPr>
                        <m:ctrlPr>
                          <a:rPr lang="en-US" i="1">
                            <a:latin typeface="Cambria Math" panose="02040503050406030204" pitchFamily="18" charset="0"/>
                          </a:rPr>
                        </m:ctrlPr>
                      </m:funcPr>
                      <m:fName>
                        <m:r>
                          <m:rPr>
                            <m:sty m:val="p"/>
                          </m:rPr>
                          <a:rPr lang="en-US" i="1">
                            <a:latin typeface="Cambria Math" panose="02040503050406030204" pitchFamily="18" charset="0"/>
                          </a:rPr>
                          <m:t>cos</m:t>
                        </m:r>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𝜃</m:t>
                            </m:r>
                          </m:e>
                        </m:d>
                        <m:func>
                          <m:funcPr>
                            <m:ctrlPr>
                              <a:rPr lang="en-US" i="1">
                                <a:latin typeface="Cambria Math" panose="02040503050406030204" pitchFamily="18" charset="0"/>
                              </a:rPr>
                            </m:ctrlPr>
                          </m:funcPr>
                          <m:fName>
                            <m:r>
                              <m:rPr>
                                <m:sty m:val="p"/>
                              </m:rPr>
                              <a:rPr lang="en-US" i="1">
                                <a:latin typeface="Cambria Math" panose="02040503050406030204" pitchFamily="18" charset="0"/>
                              </a:rPr>
                              <m:t>cos</m:t>
                            </m:r>
                          </m:fName>
                          <m:e>
                            <m:d>
                              <m:dPr>
                                <m:ctrlPr>
                                  <a:rPr lang="en-US" i="1">
                                    <a:solidFill>
                                      <a:srgbClr val="836967"/>
                                    </a:solidFill>
                                    <a:latin typeface="Cambria Math" panose="02040503050406030204" pitchFamily="18" charset="0"/>
                                  </a:rPr>
                                </m:ctrlPr>
                              </m:dPr>
                              <m:e>
                                <m:r>
                                  <a:rPr lang="en-US" i="1">
                                    <a:latin typeface="Cambria Math" panose="02040503050406030204" pitchFamily="18" charset="0"/>
                                  </a:rPr>
                                  <m:t>𝜙</m:t>
                                </m:r>
                              </m:e>
                            </m:d>
                          </m:e>
                        </m:func>
                      </m:e>
                    </m:func>
                    <m:r>
                      <a:rPr lang="en-US" i="1">
                        <a:latin typeface="Cambria Math" panose="02040503050406030204" pitchFamily="18" charset="0"/>
                      </a:rPr>
                      <m:t>=</m:t>
                    </m:r>
                    <m:r>
                      <a:rPr lang="en-US" i="1">
                        <a:latin typeface="Cambria Math" panose="02040503050406030204" pitchFamily="18" charset="0"/>
                      </a:rPr>
                      <m:t>𝑚</m:t>
                    </m:r>
                    <m:d>
                      <m:dPr>
                        <m:ctrlPr>
                          <a:rPr lang="en-US" i="1">
                            <a:solidFill>
                              <a:srgbClr val="836967"/>
                            </a:solidFill>
                            <a:latin typeface="Cambria Math" panose="02040503050406030204" pitchFamily="18" charset="0"/>
                          </a:rPr>
                        </m:ctrlPr>
                      </m:dPr>
                      <m:e>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𝑤</m:t>
                            </m:r>
                          </m:e>
                        </m:acc>
                        <m:r>
                          <a:rPr lang="en-US" i="1">
                            <a:latin typeface="Cambria Math" panose="02040503050406030204" pitchFamily="18" charset="0"/>
                          </a:rPr>
                          <m:t>+</m:t>
                        </m:r>
                        <m:r>
                          <a:rPr lang="en-US" i="1">
                            <a:latin typeface="Cambria Math" panose="02040503050406030204" pitchFamily="18" charset="0"/>
                          </a:rPr>
                          <m:t>𝑝𝑣</m:t>
                        </m:r>
                        <m:r>
                          <a:rPr lang="en-US" i="1">
                            <a:latin typeface="Cambria Math" panose="02040503050406030204" pitchFamily="18" charset="0"/>
                          </a:rPr>
                          <m:t>−</m:t>
                        </m:r>
                        <m:r>
                          <a:rPr lang="en-US" i="1">
                            <a:latin typeface="Cambria Math" panose="02040503050406030204" pitchFamily="18" charset="0"/>
                          </a:rPr>
                          <m:t>𝑞</m:t>
                        </m:r>
                        <m:r>
                          <a:rPr lang="en-US" i="1">
                            <a:latin typeface="Cambria Math" panose="02040503050406030204" pitchFamily="18" charset="0"/>
                          </a:rPr>
                          <m:t>𝜔</m:t>
                        </m:r>
                      </m:e>
                    </m:d>
                  </m:oMath>
                </a14:m>
                <a:r>
                  <a:rPr lang="en-US" i="1" dirty="0">
                    <a:latin typeface="Cambria Math" panose="02040503050406030204" pitchFamily="18" charset="0"/>
                  </a:rPr>
                  <a:t>.</a:t>
                </a:r>
                <a:br>
                  <a:rPr lang="en-US" i="1" dirty="0">
                    <a:latin typeface="Cambria Math" panose="02040503050406030204" pitchFamily="18" charset="0"/>
                  </a:rPr>
                </a:br>
                <a:endParaRPr lang="it-IT" dirty="0"/>
              </a:p>
            </p:txBody>
          </p:sp>
        </mc:Choice>
        <mc:Fallback xmlns="">
          <p:sp>
            <p:nvSpPr>
              <p:cNvPr id="11" name="TextBox 10">
                <a:extLst>
                  <a:ext uri="{FF2B5EF4-FFF2-40B4-BE49-F238E27FC236}">
                    <a16:creationId xmlns:a16="http://schemas.microsoft.com/office/drawing/2014/main" id="{5B7BFD6F-81E5-4CC3-A79E-25B1F8DCE1CA}"/>
                  </a:ext>
                </a:extLst>
              </p:cNvPr>
              <p:cNvSpPr txBox="1">
                <a:spLocks noRot="1" noChangeAspect="1" noMove="1" noResize="1" noEditPoints="1" noAdjustHandles="1" noChangeArrowheads="1" noChangeShapeType="1" noTextEdit="1"/>
              </p:cNvSpPr>
              <p:nvPr/>
            </p:nvSpPr>
            <p:spPr>
              <a:xfrm>
                <a:off x="3793501" y="4374458"/>
                <a:ext cx="3521013" cy="861774"/>
              </a:xfrm>
              <a:prstGeom prst="rect">
                <a:avLst/>
              </a:prstGeom>
              <a:blipFill>
                <a:blip r:embed="rId7"/>
                <a:stretch>
                  <a:fillRect l="-1730" t="-7801"/>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512E592-3894-484D-8AFD-41B36FCAFE11}"/>
                  </a:ext>
                </a:extLst>
              </p:cNvPr>
              <p:cNvSpPr txBox="1"/>
              <p:nvPr/>
            </p:nvSpPr>
            <p:spPr>
              <a:xfrm>
                <a:off x="3793501" y="5067964"/>
                <a:ext cx="3004797" cy="947760"/>
              </a:xfrm>
              <a:prstGeom prst="rect">
                <a:avLst/>
              </a:prstGeom>
              <a:noFill/>
            </p:spPr>
            <p:txBody>
              <a:bodyPr wrap="none" lIns="0" tIns="0" rIns="0" bIns="0" rtlCol="0">
                <a:spAutoFit/>
              </a:bodyPr>
              <a:lstStyle/>
              <a:p>
                <a14:m>
                  <m:oMath xmlns:m="http://schemas.openxmlformats.org/officeDocument/2006/math">
                    <m:r>
                      <a:rPr lang="it-IT" i="1" smtClean="0">
                        <a:latin typeface="Cambria Math" panose="02040503050406030204" pitchFamily="18" charset="0"/>
                      </a:rPr>
                      <m:t>𝐿</m:t>
                    </m:r>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𝑥</m:t>
                        </m:r>
                      </m:sub>
                    </m:sSub>
                    <m:acc>
                      <m:accPr>
                        <m:chr m:val="̇"/>
                        <m:ctrlPr>
                          <a:rPr lang="it-IT" i="1">
                            <a:solidFill>
                              <a:srgbClr val="836967"/>
                            </a:solidFill>
                            <a:latin typeface="Cambria Math" panose="02040503050406030204" pitchFamily="18" charset="0"/>
                          </a:rPr>
                        </m:ctrlPr>
                      </m:accPr>
                      <m:e>
                        <m:r>
                          <a:rPr lang="it-IT" i="1">
                            <a:latin typeface="Cambria Math" panose="02040503050406030204" pitchFamily="18" charset="0"/>
                          </a:rPr>
                          <m:t>𝑝</m:t>
                        </m:r>
                      </m:e>
                    </m:acc>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𝑥𝑧</m:t>
                        </m:r>
                      </m:sub>
                    </m:sSub>
                    <m:acc>
                      <m:accPr>
                        <m:chr m:val="̇"/>
                        <m:ctrlPr>
                          <a:rPr lang="it-IT" i="1">
                            <a:solidFill>
                              <a:srgbClr val="836967"/>
                            </a:solidFill>
                            <a:latin typeface="Cambria Math" panose="02040503050406030204" pitchFamily="18" charset="0"/>
                          </a:rPr>
                        </m:ctrlPr>
                      </m:accPr>
                      <m:e>
                        <m:r>
                          <a:rPr lang="it-IT" i="1">
                            <a:latin typeface="Cambria Math" panose="02040503050406030204" pitchFamily="18" charset="0"/>
                          </a:rPr>
                          <m:t>𝑟</m:t>
                        </m:r>
                      </m:e>
                    </m:acc>
                    <m:r>
                      <a:rPr lang="it-IT" i="0">
                        <a:latin typeface="Cambria Math" panose="02040503050406030204" pitchFamily="18" charset="0"/>
                      </a:rPr>
                      <m:t>+</m:t>
                    </m:r>
                    <m:r>
                      <a:rPr lang="it-IT" i="1">
                        <a:latin typeface="Cambria Math" panose="02040503050406030204" pitchFamily="18" charset="0"/>
                      </a:rPr>
                      <m:t>𝑞𝑟</m:t>
                    </m:r>
                    <m:d>
                      <m:dPr>
                        <m:ctrlPr>
                          <a:rPr lang="it-IT" i="1">
                            <a:solidFill>
                              <a:srgbClr val="836967"/>
                            </a:solidFill>
                            <a:latin typeface="Cambria Math" panose="02040503050406030204" pitchFamily="18" charset="0"/>
                          </a:rPr>
                        </m:ctrlPr>
                      </m:dPr>
                      <m:e>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𝑧</m:t>
                            </m:r>
                          </m:sub>
                        </m:sSub>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𝑦</m:t>
                            </m:r>
                          </m:sub>
                        </m:sSub>
                      </m:e>
                    </m:d>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𝐼</m:t>
                        </m:r>
                      </m:e>
                      <m:sub>
                        <m:r>
                          <a:rPr lang="it-IT" i="1">
                            <a:latin typeface="Cambria Math" panose="02040503050406030204" pitchFamily="18" charset="0"/>
                          </a:rPr>
                          <m:t>𝑥𝑧</m:t>
                        </m:r>
                      </m:sub>
                    </m:sSub>
                    <m:r>
                      <a:rPr lang="it-IT" i="1">
                        <a:latin typeface="Cambria Math" panose="02040503050406030204" pitchFamily="18" charset="0"/>
                      </a:rPr>
                      <m:t>𝑝𝑞</m:t>
                    </m:r>
                  </m:oMath>
                </a14:m>
                <a:r>
                  <a:rPr lang="en-US" i="1" dirty="0">
                    <a:latin typeface="Cambria Math" panose="02040503050406030204" pitchFamily="18" charset="0"/>
                  </a:rPr>
                  <a:t>.</a:t>
                </a:r>
              </a:p>
              <a:p>
                <a:pPr/>
                <a14:m>
                  <m:oMathPara xmlns:m="http://schemas.openxmlformats.org/officeDocument/2006/math">
                    <m:oMathParaPr>
                      <m:jc m:val="left"/>
                    </m:oMathParaPr>
                    <m:oMath xmlns:m="http://schemas.openxmlformats.org/officeDocument/2006/math">
                      <m:r>
                        <a:rPr lang="en-US" i="1">
                          <a:latin typeface="Cambria Math" panose="02040503050406030204" pitchFamily="18" charset="0"/>
                        </a:rPr>
                        <m:t>𝑀</m:t>
                      </m:r>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𝑦</m:t>
                          </m:r>
                        </m:sub>
                      </m:sSub>
                      <m:acc>
                        <m:accPr>
                          <m:chr m:val="̇"/>
                          <m:ctrlPr>
                            <a:rPr lang="en-US" i="1">
                              <a:solidFill>
                                <a:srgbClr val="836967"/>
                              </a:solidFill>
                              <a:latin typeface="Cambria Math" panose="02040503050406030204" pitchFamily="18" charset="0"/>
                            </a:rPr>
                          </m:ctrlPr>
                        </m:accPr>
                        <m:e>
                          <m:r>
                            <a:rPr lang="en-US" i="1">
                              <a:latin typeface="Cambria Math" panose="02040503050406030204" pitchFamily="18" charset="0"/>
                            </a:rPr>
                            <m:t>𝑞</m:t>
                          </m:r>
                        </m:e>
                      </m:acc>
                      <m:r>
                        <a:rPr lang="en-US" i="1">
                          <a:latin typeface="Cambria Math" panose="02040503050406030204" pitchFamily="18" charset="0"/>
                        </a:rPr>
                        <m:t>+</m:t>
                      </m:r>
                      <m:r>
                        <a:rPr lang="en-US" i="1">
                          <a:latin typeface="Cambria Math" panose="02040503050406030204" pitchFamily="18" charset="0"/>
                        </a:rPr>
                        <m:t>𝑟𝑝</m:t>
                      </m:r>
                      <m:d>
                        <m:dPr>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m:t>
                              </m:r>
                            </m:sub>
                          </m:sSub>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𝑧</m:t>
                              </m:r>
                            </m:sub>
                          </m:sSub>
                        </m:e>
                      </m:d>
                      <m:r>
                        <a:rPr lang="en-US" i="1">
                          <a:latin typeface="Cambria Math" panose="02040503050406030204" pitchFamily="18" charset="0"/>
                        </a:rPr>
                        <m:t>+</m:t>
                      </m:r>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d>
                        <m:dPr>
                          <m:ctrlPr>
                            <a:rPr lang="en-US" i="1">
                              <a:solidFill>
                                <a:srgbClr val="836967"/>
                              </a:solidFill>
                              <a:latin typeface="Cambria Math" panose="02040503050406030204" pitchFamily="18" charset="0"/>
                            </a:rPr>
                          </m:ctrlPr>
                        </m:dPr>
                        <m:e>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𝑃</m:t>
                              </m:r>
                            </m:e>
                            <m:sup>
                              <m:r>
                                <a:rPr lang="en-US" i="1">
                                  <a:latin typeface="Cambria Math" panose="02040503050406030204" pitchFamily="18" charset="0"/>
                                </a:rPr>
                                <m:t>2</m:t>
                              </m:r>
                            </m:sup>
                          </m:sSup>
                          <m:r>
                            <a:rPr lang="en-US" i="1">
                              <a:latin typeface="Cambria Math" panose="02040503050406030204" pitchFamily="18" charset="0"/>
                            </a:rPr>
                            <m:t>−</m:t>
                          </m:r>
                          <m:sSup>
                            <m:sSupPr>
                              <m:ctrlPr>
                                <a:rPr lang="en-US" i="1">
                                  <a:solidFill>
                                    <a:srgbClr val="836967"/>
                                  </a:solidFill>
                                  <a:latin typeface="Cambria Math" panose="02040503050406030204" pitchFamily="18" charset="0"/>
                                </a:rPr>
                              </m:ctrlPr>
                            </m:sSupPr>
                            <m:e>
                              <m:r>
                                <a:rPr lang="en-US" i="1">
                                  <a:latin typeface="Cambria Math" panose="02040503050406030204" pitchFamily="18" charset="0"/>
                                </a:rPr>
                                <m:t>𝑟</m:t>
                              </m:r>
                            </m:e>
                            <m:sup>
                              <m:r>
                                <a:rPr lang="en-US" i="1">
                                  <a:latin typeface="Cambria Math" panose="02040503050406030204" pitchFamily="18" charset="0"/>
                                </a:rPr>
                                <m:t>2</m:t>
                              </m:r>
                            </m:sup>
                          </m:sSup>
                        </m:e>
                      </m:d>
                      <m:r>
                        <a:rPr lang="en-US" b="0" i="1" smtClean="0">
                          <a:latin typeface="Cambria Math" panose="02040503050406030204" pitchFamily="18" charset="0"/>
                        </a:rPr>
                        <m:t>.</m:t>
                      </m:r>
                    </m:oMath>
                  </m:oMathPara>
                </a14:m>
                <a:br>
                  <a:rPr lang="en-US" b="0" i="1" dirty="0">
                    <a:latin typeface="Cambria Math" panose="02040503050406030204" pitchFamily="18" charset="0"/>
                  </a:rPr>
                </a:br>
                <a14:m>
                  <m:oMath xmlns:m="http://schemas.openxmlformats.org/officeDocument/2006/math">
                    <m:r>
                      <a:rPr lang="en-US" b="0" i="1" dirty="0" smtClean="0">
                        <a:latin typeface="Cambria Math" panose="02040503050406030204" pitchFamily="18" charset="0"/>
                      </a:rPr>
                      <m:t>𝑁</m:t>
                    </m:r>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𝑥𝑧</m:t>
                        </m:r>
                      </m:sub>
                    </m:sSub>
                    <m:acc>
                      <m:accPr>
                        <m:chr m:val="̇"/>
                        <m:ctrlPr>
                          <a:rPr lang="en-US" b="0" i="1" dirty="0" smtClean="0">
                            <a:solidFill>
                              <a:srgbClr val="836967"/>
                            </a:solidFill>
                            <a:latin typeface="Cambria Math" panose="02040503050406030204" pitchFamily="18" charset="0"/>
                          </a:rPr>
                        </m:ctrlPr>
                      </m:accPr>
                      <m:e>
                        <m:r>
                          <a:rPr lang="en-US" b="0" i="1" dirty="0" smtClean="0">
                            <a:latin typeface="Cambria Math" panose="02040503050406030204" pitchFamily="18" charset="0"/>
                          </a:rPr>
                          <m:t>𝑝</m:t>
                        </m:r>
                      </m:e>
                    </m:acc>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𝑧</m:t>
                        </m:r>
                      </m:sub>
                    </m:sSub>
                    <m:acc>
                      <m:accPr>
                        <m:chr m:val="̇"/>
                        <m:ctrlPr>
                          <a:rPr lang="en-US" b="0" i="1" dirty="0" smtClean="0">
                            <a:solidFill>
                              <a:srgbClr val="836967"/>
                            </a:solidFill>
                            <a:latin typeface="Cambria Math" panose="02040503050406030204" pitchFamily="18" charset="0"/>
                          </a:rPr>
                        </m:ctrlPr>
                      </m:accPr>
                      <m:e>
                        <m:r>
                          <a:rPr lang="en-US" b="0" i="1" dirty="0" smtClean="0">
                            <a:latin typeface="Cambria Math" panose="02040503050406030204" pitchFamily="18" charset="0"/>
                          </a:rPr>
                          <m:t>𝑟</m:t>
                        </m:r>
                      </m:e>
                    </m:acc>
                    <m:r>
                      <a:rPr lang="en-US" b="0" i="0" dirty="0" smtClean="0">
                        <a:latin typeface="Cambria Math" panose="02040503050406030204" pitchFamily="18" charset="0"/>
                      </a:rPr>
                      <m:t>+</m:t>
                    </m:r>
                    <m:r>
                      <a:rPr lang="en-US" b="0" i="1" dirty="0" smtClean="0">
                        <a:latin typeface="Cambria Math" panose="02040503050406030204" pitchFamily="18" charset="0"/>
                      </a:rPr>
                      <m:t>𝑝𝑞</m:t>
                    </m:r>
                    <m:d>
                      <m:dPr>
                        <m:ctrlPr>
                          <a:rPr lang="en-US" b="0" i="1" dirty="0" smtClean="0">
                            <a:solidFill>
                              <a:srgbClr val="836967"/>
                            </a:solidFill>
                            <a:latin typeface="Cambria Math" panose="02040503050406030204" pitchFamily="18" charset="0"/>
                          </a:rPr>
                        </m:ctrlPr>
                      </m:dPr>
                      <m:e>
                        <m:sSub>
                          <m:sSubPr>
                            <m:ctrlPr>
                              <a:rPr lang="en-US" b="0" i="1" dirty="0" smtClean="0">
                                <a:solidFill>
                                  <a:srgbClr val="836967"/>
                                </a:solidFill>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𝑦</m:t>
                            </m:r>
                          </m:sub>
                        </m:sSub>
                        <m:r>
                          <a:rPr lang="en-US" b="0" i="0" dirty="0" smtClean="0">
                            <a:latin typeface="Cambria Math" panose="02040503050406030204" pitchFamily="18" charset="0"/>
                          </a:rPr>
                          <m:t>−</m:t>
                        </m:r>
                        <m:sSub>
                          <m:sSubPr>
                            <m:ctrlPr>
                              <a:rPr lang="en-US" b="0" i="1" dirty="0" smtClean="0">
                                <a:solidFill>
                                  <a:srgbClr val="836967"/>
                                </a:solidFill>
                                <a:latin typeface="Cambria Math" panose="02040503050406030204" pitchFamily="18" charset="0"/>
                              </a:rPr>
                            </m:ctrlPr>
                          </m:sSubPr>
                          <m:e>
                            <m:r>
                              <a:rPr lang="en-US" b="0" i="1" dirty="0" smtClean="0">
                                <a:latin typeface="Cambria Math" panose="02040503050406030204" pitchFamily="18" charset="0"/>
                              </a:rPr>
                              <m:t>𝐼</m:t>
                            </m:r>
                          </m:e>
                          <m:sub>
                            <m:r>
                              <a:rPr lang="en-US" b="0" i="1" dirty="0" smtClean="0">
                                <a:latin typeface="Cambria Math" panose="02040503050406030204" pitchFamily="18" charset="0"/>
                              </a:rPr>
                              <m:t>𝑥</m:t>
                            </m:r>
                          </m:sub>
                        </m:sSub>
                      </m:e>
                    </m:d>
                    <m:r>
                      <a:rPr lang="en-US" b="0" i="0" dirty="0" smtClean="0">
                        <a:latin typeface="Cambria Math" panose="02040503050406030204" pitchFamily="18" charset="0"/>
                      </a:rPr>
                      <m:t>+</m:t>
                    </m:r>
                  </m:oMath>
                </a14:m>
                <a:r>
                  <a:rPr lang="en-US" dirty="0">
                    <a:solidFill>
                      <a:srgbClr val="836967"/>
                    </a:solidFill>
                  </a:rPr>
                  <a:t> </a:t>
                </a:r>
                <a14:m>
                  <m:oMath xmlns:m="http://schemas.openxmlformats.org/officeDocument/2006/math">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𝐼</m:t>
                        </m:r>
                      </m:e>
                      <m:sub>
                        <m:r>
                          <a:rPr lang="en-US" i="1">
                            <a:latin typeface="Cambria Math" panose="02040503050406030204" pitchFamily="18" charset="0"/>
                          </a:rPr>
                          <m:t>𝑥𝑧</m:t>
                        </m:r>
                      </m:sub>
                    </m:sSub>
                    <m:r>
                      <a:rPr lang="en-US" i="1" dirty="0">
                        <a:latin typeface="Cambria Math" panose="02040503050406030204" pitchFamily="18" charset="0"/>
                      </a:rPr>
                      <m:t>𝑞</m:t>
                    </m:r>
                    <m:r>
                      <a:rPr lang="en-US" i="1">
                        <a:latin typeface="Cambria Math" panose="02040503050406030204" pitchFamily="18" charset="0"/>
                      </a:rPr>
                      <m:t>𝑟</m:t>
                    </m:r>
                    <m:r>
                      <a:rPr lang="en-US" b="0" i="1" smtClean="0">
                        <a:latin typeface="Cambria Math" panose="02040503050406030204" pitchFamily="18" charset="0"/>
                      </a:rPr>
                      <m:t>.</m:t>
                    </m:r>
                  </m:oMath>
                </a14:m>
                <a:br>
                  <a:rPr lang="en-US" b="0" dirty="0"/>
                </a:br>
                <a:endParaRPr lang="it-IT" dirty="0"/>
              </a:p>
            </p:txBody>
          </p:sp>
        </mc:Choice>
        <mc:Fallback xmlns="">
          <p:sp>
            <p:nvSpPr>
              <p:cNvPr id="12" name="TextBox 11">
                <a:extLst>
                  <a:ext uri="{FF2B5EF4-FFF2-40B4-BE49-F238E27FC236}">
                    <a16:creationId xmlns:a16="http://schemas.microsoft.com/office/drawing/2014/main" id="{A512E592-3894-484D-8AFD-41B36FCAFE11}"/>
                  </a:ext>
                </a:extLst>
              </p:cNvPr>
              <p:cNvSpPr txBox="1">
                <a:spLocks noRot="1" noChangeAspect="1" noMove="1" noResize="1" noEditPoints="1" noAdjustHandles="1" noChangeArrowheads="1" noChangeShapeType="1" noTextEdit="1"/>
              </p:cNvSpPr>
              <p:nvPr/>
            </p:nvSpPr>
            <p:spPr>
              <a:xfrm>
                <a:off x="3793501" y="5067964"/>
                <a:ext cx="3004797" cy="947760"/>
              </a:xfrm>
              <a:prstGeom prst="rect">
                <a:avLst/>
              </a:prstGeom>
              <a:blipFill>
                <a:blip r:embed="rId8"/>
                <a:stretch>
                  <a:fillRect l="-2028" t="-5128"/>
                </a:stretch>
              </a:blipFill>
            </p:spPr>
            <p:txBody>
              <a:bodyPr/>
              <a:lstStyle/>
              <a:p>
                <a:r>
                  <a:rPr lang="it-IT">
                    <a:noFill/>
                  </a:rPr>
                  <a:t> </a:t>
                </a:r>
              </a:p>
            </p:txBody>
          </p:sp>
        </mc:Fallback>
      </mc:AlternateContent>
      <p:sp>
        <p:nvSpPr>
          <p:cNvPr id="13" name="TextBox 12">
            <a:extLst>
              <a:ext uri="{FF2B5EF4-FFF2-40B4-BE49-F238E27FC236}">
                <a16:creationId xmlns:a16="http://schemas.microsoft.com/office/drawing/2014/main" id="{82D20780-326A-40D2-BD45-543AB95FC458}"/>
              </a:ext>
            </a:extLst>
          </p:cNvPr>
          <p:cNvSpPr txBox="1"/>
          <p:nvPr/>
        </p:nvSpPr>
        <p:spPr>
          <a:xfrm>
            <a:off x="-164957" y="4575928"/>
            <a:ext cx="3287843" cy="954107"/>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For the airplane is a rigid body with 6 degrees of freedom,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Newton's second law of motion results</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in the following sets of equations</a:t>
            </a:r>
            <a:endParaRPr lang="it-IT" dirty="0">
              <a:latin typeface="Times New Roman" panose="02020603050405020304" pitchFamily="18" charset="0"/>
              <a:cs typeface="Times New Roman" panose="02020603050405020304" pitchFamily="18" charset="0"/>
            </a:endParaRPr>
          </a:p>
        </p:txBody>
      </p:sp>
      <p:sp>
        <p:nvSpPr>
          <p:cNvPr id="14" name="Arrow: Right 13">
            <a:extLst>
              <a:ext uri="{FF2B5EF4-FFF2-40B4-BE49-F238E27FC236}">
                <a16:creationId xmlns:a16="http://schemas.microsoft.com/office/drawing/2014/main" id="{CED812EA-5088-4DA5-ABDA-48CDA9F5726D}"/>
              </a:ext>
            </a:extLst>
          </p:cNvPr>
          <p:cNvSpPr/>
          <p:nvPr/>
        </p:nvSpPr>
        <p:spPr>
          <a:xfrm>
            <a:off x="3026004" y="4851070"/>
            <a:ext cx="622169" cy="190861"/>
          </a:xfrm>
          <a:prstGeom prst="rightArrow">
            <a:avLst/>
          </a:prstGeom>
          <a:solidFill>
            <a:schemeClr val="bg1">
              <a:lumMod val="50000"/>
            </a:schemeClr>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 name="Right Brace 14">
            <a:extLst>
              <a:ext uri="{FF2B5EF4-FFF2-40B4-BE49-F238E27FC236}">
                <a16:creationId xmlns:a16="http://schemas.microsoft.com/office/drawing/2014/main" id="{FBF83F8F-6B8D-4612-98E0-A51853CF0A42}"/>
              </a:ext>
            </a:extLst>
          </p:cNvPr>
          <p:cNvSpPr/>
          <p:nvPr/>
        </p:nvSpPr>
        <p:spPr>
          <a:xfrm>
            <a:off x="7162021" y="4357394"/>
            <a:ext cx="273734" cy="735853"/>
          </a:xfrm>
          <a:prstGeom prst="rightBrace">
            <a:avLst/>
          </a:prstGeom>
          <a:noFill/>
          <a:ln>
            <a:solidFill>
              <a:schemeClr val="accent1">
                <a:lumMod val="10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30" name="Right Brace 29">
            <a:extLst>
              <a:ext uri="{FF2B5EF4-FFF2-40B4-BE49-F238E27FC236}">
                <a16:creationId xmlns:a16="http://schemas.microsoft.com/office/drawing/2014/main" id="{F945CEFD-D468-4B9A-8BCC-78B36153DF03}"/>
              </a:ext>
            </a:extLst>
          </p:cNvPr>
          <p:cNvSpPr/>
          <p:nvPr/>
        </p:nvSpPr>
        <p:spPr>
          <a:xfrm>
            <a:off x="7177647" y="5120160"/>
            <a:ext cx="273734" cy="735853"/>
          </a:xfrm>
          <a:prstGeom prst="rightBrace">
            <a:avLst/>
          </a:prstGeom>
          <a:noFill/>
          <a:ln>
            <a:solidFill>
              <a:schemeClr val="accent1">
                <a:lumMod val="10000"/>
              </a:schemeClr>
            </a:solidFill>
          </a:ln>
        </p:spPr>
        <p:style>
          <a:lnRef idx="3">
            <a:schemeClr val="accent4"/>
          </a:lnRef>
          <a:fillRef idx="0">
            <a:schemeClr val="accent4"/>
          </a:fillRef>
          <a:effectRef idx="2">
            <a:schemeClr val="accent4"/>
          </a:effectRef>
          <a:fontRef idx="minor">
            <a:schemeClr val="tx1"/>
          </a:fontRef>
        </p:style>
        <p:txBody>
          <a:bodyPr rtlCol="0" anchor="ctr"/>
          <a:lstStyle/>
          <a:p>
            <a:pPr algn="ctr"/>
            <a:endParaRPr lang="it-IT"/>
          </a:p>
        </p:txBody>
      </p:sp>
      <p:sp>
        <p:nvSpPr>
          <p:cNvPr id="16" name="TextBox 15">
            <a:extLst>
              <a:ext uri="{FF2B5EF4-FFF2-40B4-BE49-F238E27FC236}">
                <a16:creationId xmlns:a16="http://schemas.microsoft.com/office/drawing/2014/main" id="{09C67435-94FC-4486-A950-9F89FD763EB8}"/>
              </a:ext>
            </a:extLst>
          </p:cNvPr>
          <p:cNvSpPr txBox="1"/>
          <p:nvPr/>
        </p:nvSpPr>
        <p:spPr>
          <a:xfrm>
            <a:off x="7551763" y="4575928"/>
            <a:ext cx="952500"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Forces </a:t>
            </a:r>
            <a:endParaRPr lang="it-IT"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EF68142A-3B99-468A-9E28-324C528B58A3}"/>
              </a:ext>
            </a:extLst>
          </p:cNvPr>
          <p:cNvSpPr txBox="1"/>
          <p:nvPr/>
        </p:nvSpPr>
        <p:spPr>
          <a:xfrm>
            <a:off x="7551763" y="5281285"/>
            <a:ext cx="952500"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Moments </a:t>
            </a:r>
            <a:endParaRPr lang="it-IT" dirty="0">
              <a:latin typeface="Times New Roman" panose="02020603050405020304" pitchFamily="18" charset="0"/>
              <a:cs typeface="Times New Roman" panose="02020603050405020304" pitchFamily="18" charset="0"/>
            </a:endParaRPr>
          </a:p>
        </p:txBody>
      </p:sp>
      <p:sp>
        <p:nvSpPr>
          <p:cNvPr id="17" name="Rectangle 16">
            <a:extLst>
              <a:ext uri="{FF2B5EF4-FFF2-40B4-BE49-F238E27FC236}">
                <a16:creationId xmlns:a16="http://schemas.microsoft.com/office/drawing/2014/main" id="{0C3A5CD5-9BDA-4C7D-99E9-782013FB2671}"/>
              </a:ext>
            </a:extLst>
          </p:cNvPr>
          <p:cNvSpPr/>
          <p:nvPr/>
        </p:nvSpPr>
        <p:spPr>
          <a:xfrm>
            <a:off x="301658" y="1327965"/>
            <a:ext cx="4041742" cy="275985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198" name="Google Shape;198;p22"/>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199" name="Google Shape;199;p22"/>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7</a:t>
            </a:fld>
            <a:endParaRPr/>
          </a:p>
        </p:txBody>
      </p:sp>
      <p:sp>
        <p:nvSpPr>
          <p:cNvPr id="200" name="Google Shape;200;p22"/>
          <p:cNvSpPr txBox="1">
            <a:spLocks noGrp="1"/>
          </p:cNvSpPr>
          <p:nvPr>
            <p:ph type="body" idx="1"/>
          </p:nvPr>
        </p:nvSpPr>
        <p:spPr>
          <a:xfrm>
            <a:off x="409500" y="823950"/>
            <a:ext cx="8734500" cy="51321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Clr>
                <a:srgbClr val="000000"/>
              </a:buClr>
              <a:buSzPts val="2400"/>
              <a:buFont typeface="Arial"/>
              <a:buNone/>
            </a:pPr>
            <a:br>
              <a:rPr lang="en-GB" sz="1200" dirty="0">
                <a:solidFill>
                  <a:srgbClr val="202122"/>
                </a:solidFill>
                <a:highlight>
                  <a:schemeClr val="lt1"/>
                </a:highlight>
              </a:rPr>
            </a:br>
            <a:r>
              <a:rPr lang="en-GB" sz="1200" dirty="0">
                <a:solidFill>
                  <a:srgbClr val="202122"/>
                </a:solidFill>
                <a:highlight>
                  <a:schemeClr val="lt1"/>
                </a:highlight>
              </a:rPr>
              <a:t>                                            </a:t>
            </a:r>
            <a:r>
              <a:rPr lang="en-GB" sz="1800" b="1" dirty="0">
                <a:solidFill>
                  <a:srgbClr val="202122"/>
                </a:solidFill>
                <a:highlight>
                  <a:schemeClr val="lt1"/>
                </a:highlight>
                <a:latin typeface="Times New Roman"/>
                <a:ea typeface="Times New Roman"/>
                <a:cs typeface="Times New Roman"/>
                <a:sym typeface="Times New Roman"/>
              </a:rPr>
              <a:t>Zermelo's Problem General Solution  </a:t>
            </a:r>
            <a:r>
              <a:rPr lang="en-GB" sz="1600" b="1" dirty="0">
                <a:solidFill>
                  <a:srgbClr val="202122"/>
                </a:solidFill>
                <a:highlight>
                  <a:schemeClr val="lt1"/>
                </a:highlight>
                <a:latin typeface="Times New Roman"/>
                <a:ea typeface="Times New Roman"/>
                <a:cs typeface="Times New Roman"/>
                <a:sym typeface="Times New Roman"/>
              </a:rPr>
              <a:t>    </a:t>
            </a:r>
            <a:br>
              <a:rPr lang="en-GB" sz="1600" b="1" dirty="0">
                <a:solidFill>
                  <a:srgbClr val="202122"/>
                </a:solidFill>
                <a:highlight>
                  <a:schemeClr val="lt1"/>
                </a:highlight>
                <a:latin typeface="Times New Roman"/>
                <a:ea typeface="Times New Roman"/>
                <a:cs typeface="Times New Roman"/>
                <a:sym typeface="Times New Roman"/>
              </a:rPr>
            </a:br>
            <a:br>
              <a:rPr lang="en-GB" sz="1600" dirty="0">
                <a:solidFill>
                  <a:srgbClr val="202122"/>
                </a:solidFill>
                <a:highlight>
                  <a:schemeClr val="lt1"/>
                </a:highlight>
                <a:latin typeface="Times New Roman"/>
                <a:ea typeface="Times New Roman"/>
                <a:cs typeface="Times New Roman"/>
                <a:sym typeface="Times New Roman"/>
              </a:rPr>
            </a:br>
            <a:br>
              <a:rPr lang="en-GB" sz="1400" dirty="0">
                <a:solidFill>
                  <a:srgbClr val="202122"/>
                </a:solidFill>
                <a:highlight>
                  <a:schemeClr val="lt1"/>
                </a:highlight>
                <a:latin typeface="Times New Roman"/>
                <a:ea typeface="Times New Roman"/>
                <a:cs typeface="Times New Roman"/>
                <a:sym typeface="Times New Roman"/>
              </a:rPr>
            </a:br>
            <a:br>
              <a:rPr lang="en-GB" sz="1200" dirty="0">
                <a:solidFill>
                  <a:srgbClr val="202122"/>
                </a:solidFill>
                <a:highlight>
                  <a:schemeClr val="lt1"/>
                </a:highlight>
                <a:latin typeface="Times New Roman"/>
                <a:ea typeface="Times New Roman"/>
                <a:cs typeface="Times New Roman"/>
                <a:sym typeface="Times New Roman"/>
              </a:rPr>
            </a:br>
            <a:r>
              <a:rPr lang="en-GB" sz="1200" dirty="0">
                <a:solidFill>
                  <a:srgbClr val="202122"/>
                </a:solidFill>
                <a:highlight>
                  <a:schemeClr val="lt1"/>
                </a:highlight>
                <a:latin typeface="Times New Roman"/>
                <a:ea typeface="Times New Roman"/>
                <a:cs typeface="Times New Roman"/>
                <a:sym typeface="Times New Roman"/>
              </a:rPr>
              <a:t>          </a:t>
            </a:r>
            <a:br>
              <a:rPr lang="en-GB" sz="1200" u="sng" dirty="0">
                <a:solidFill>
                  <a:srgbClr val="202122"/>
                </a:solidFill>
                <a:highlight>
                  <a:schemeClr val="lt1"/>
                </a:highlight>
                <a:latin typeface="Times New Roman"/>
                <a:ea typeface="Times New Roman"/>
                <a:cs typeface="Times New Roman"/>
                <a:sym typeface="Times New Roman"/>
              </a:rPr>
            </a:br>
            <a:endParaRPr dirty="0"/>
          </a:p>
        </p:txBody>
      </p:sp>
      <p:sp>
        <p:nvSpPr>
          <p:cNvPr id="201" name="Google Shape;201;p22"/>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dirty="0">
                <a:solidFill>
                  <a:schemeClr val="lt1"/>
                </a:solidFill>
              </a:rPr>
              <a:t>Zermelo’s Problem</a:t>
            </a: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p:txBody>
      </p:sp>
      <p:sp>
        <p:nvSpPr>
          <p:cNvPr id="202" name="Google Shape;202;p22"/>
          <p:cNvSpPr txBox="1">
            <a:spLocks noGrp="1"/>
          </p:cNvSpPr>
          <p:nvPr>
            <p:ph type="title"/>
          </p:nvPr>
        </p:nvSpPr>
        <p:spPr>
          <a:xfrm>
            <a:off x="652887" y="242850"/>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latin typeface="Times New Roman"/>
                <a:ea typeface="Times New Roman"/>
                <a:cs typeface="Times New Roman"/>
                <a:sym typeface="Times New Roman"/>
              </a:rPr>
              <a:t>Zermelo’s</a:t>
            </a:r>
            <a:r>
              <a:rPr lang="en-GB" dirty="0">
                <a:latin typeface="Times New Roman"/>
                <a:ea typeface="Times New Roman"/>
                <a:cs typeface="Times New Roman"/>
                <a:sym typeface="Times New Roman"/>
              </a:rPr>
              <a:t> Navigation Problem</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66406361-D0BA-4092-9222-0485BD35C79F}"/>
                  </a:ext>
                </a:extLst>
              </p:cNvPr>
              <p:cNvSpPr txBox="1"/>
              <p:nvPr/>
            </p:nvSpPr>
            <p:spPr>
              <a:xfrm>
                <a:off x="3658959" y="1566126"/>
                <a:ext cx="1826077" cy="86177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i="1" smtClean="0">
                              <a:solidFill>
                                <a:srgbClr val="836967"/>
                              </a:solidFill>
                              <a:latin typeface="Cambria Math" panose="02040503050406030204" pitchFamily="18" charset="0"/>
                            </a:rPr>
                          </m:ctrlPr>
                        </m:accPr>
                        <m:e>
                          <m:r>
                            <a:rPr lang="it-IT" i="1">
                              <a:latin typeface="Cambria Math" panose="02040503050406030204" pitchFamily="18" charset="0"/>
                            </a:rPr>
                            <m:t>𝑥</m:t>
                          </m:r>
                        </m:e>
                      </m:acc>
                      <m:r>
                        <a:rPr lang="it-IT" i="0">
                          <a:latin typeface="Cambria Math" panose="02040503050406030204" pitchFamily="18" charset="0"/>
                        </a:rPr>
                        <m:t>=</m:t>
                      </m:r>
                      <m:r>
                        <a:rPr lang="it-IT" i="1">
                          <a:latin typeface="Cambria Math" panose="02040503050406030204" pitchFamily="18" charset="0"/>
                        </a:rPr>
                        <m:t>𝑉</m:t>
                      </m:r>
                      <m:func>
                        <m:funcPr>
                          <m:ctrlPr>
                            <a:rPr lang="it-IT" i="1">
                              <a:latin typeface="Cambria Math" panose="02040503050406030204" pitchFamily="18" charset="0"/>
                            </a:rPr>
                          </m:ctrlPr>
                        </m:funcPr>
                        <m:fName>
                          <m:r>
                            <m:rPr>
                              <m:sty m:val="p"/>
                            </m:rPr>
                            <a:rPr lang="it-IT" i="0">
                              <a:latin typeface="Cambria Math" panose="02040503050406030204" pitchFamily="18" charset="0"/>
                            </a:rPr>
                            <m:t>cos</m:t>
                          </m:r>
                        </m:fName>
                        <m:e>
                          <m:r>
                            <a:rPr lang="it-IT" i="1">
                              <a:latin typeface="Cambria Math" panose="02040503050406030204" pitchFamily="18" charset="0"/>
                            </a:rPr>
                            <m:t>𝜃</m:t>
                          </m:r>
                        </m:e>
                      </m:func>
                      <m:r>
                        <a:rPr lang="it-IT" i="0">
                          <a:latin typeface="Cambria Math" panose="02040503050406030204" pitchFamily="18" charset="0"/>
                        </a:rPr>
                        <m:t>+</m:t>
                      </m:r>
                      <m:r>
                        <a:rPr lang="it-IT" i="1">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oMath>
                    <m:oMath xmlns:m="http://schemas.openxmlformats.org/officeDocument/2006/math">
                      <m:acc>
                        <m:accPr>
                          <m:chr m:val="̇"/>
                          <m:ctrlPr>
                            <a:rPr lang="en-US" b="0" i="1" dirty="0" smtClean="0">
                              <a:solidFill>
                                <a:srgbClr val="836967"/>
                              </a:solidFill>
                              <a:latin typeface="Cambria Math" panose="02040503050406030204" pitchFamily="18" charset="0"/>
                            </a:rPr>
                          </m:ctrlPr>
                        </m:accPr>
                        <m:e>
                          <m:r>
                            <a:rPr lang="en-US" b="0" i="1" dirty="0" smtClean="0">
                              <a:latin typeface="Cambria Math" panose="02040503050406030204" pitchFamily="18" charset="0"/>
                            </a:rPr>
                            <m:t>𝑦</m:t>
                          </m:r>
                        </m:e>
                      </m:acc>
                      <m:r>
                        <a:rPr lang="en-US" b="0" i="0" dirty="0" smtClean="0">
                          <a:latin typeface="Cambria Math" panose="02040503050406030204" pitchFamily="18" charset="0"/>
                        </a:rPr>
                        <m:t>=</m:t>
                      </m:r>
                      <m:r>
                        <a:rPr lang="en-US" b="0" i="1" dirty="0" smtClean="0">
                          <a:latin typeface="Cambria Math" panose="02040503050406030204" pitchFamily="18" charset="0"/>
                        </a:rPr>
                        <m:t>𝑉</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r>
                            <a:rPr lang="en-US" b="0" i="1" dirty="0" smtClean="0">
                              <a:latin typeface="Cambria Math" panose="02040503050406030204" pitchFamily="18" charset="0"/>
                            </a:rPr>
                            <m:t>𝜃</m:t>
                          </m:r>
                        </m:e>
                      </m:func>
                      <m:r>
                        <a:rPr lang="en-US" b="0" i="0" dirty="0" smtClean="0">
                          <a:latin typeface="Cambria Math" panose="02040503050406030204" pitchFamily="18" charset="0"/>
                        </a:rPr>
                        <m:t>+</m:t>
                      </m:r>
                      <m:r>
                        <a:rPr lang="en-US" b="0" i="1" dirty="0" smtClean="0">
                          <a:latin typeface="Cambria Math" panose="02040503050406030204" pitchFamily="18" charset="0"/>
                        </a:rPr>
                        <m:t>𝜈</m:t>
                      </m:r>
                      <m:d>
                        <m:dPr>
                          <m:ctrlPr>
                            <a:rPr lang="en-US"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oMath>
                  </m:oMathPara>
                </a14:m>
                <a:br>
                  <a:rPr lang="en-US" b="0" dirty="0"/>
                </a:br>
                <a:br>
                  <a:rPr lang="en-US" b="0" dirty="0"/>
                </a:br>
                <a:endParaRPr lang="it-IT" dirty="0"/>
              </a:p>
            </p:txBody>
          </p:sp>
        </mc:Choice>
        <mc:Fallback xmlns="">
          <p:sp>
            <p:nvSpPr>
              <p:cNvPr id="2" name="TextBox 1">
                <a:extLst>
                  <a:ext uri="{FF2B5EF4-FFF2-40B4-BE49-F238E27FC236}">
                    <a16:creationId xmlns:a16="http://schemas.microsoft.com/office/drawing/2014/main" id="{66406361-D0BA-4092-9222-0485BD35C79F}"/>
                  </a:ext>
                </a:extLst>
              </p:cNvPr>
              <p:cNvSpPr txBox="1">
                <a:spLocks noRot="1" noChangeAspect="1" noMove="1" noResize="1" noEditPoints="1" noAdjustHandles="1" noChangeArrowheads="1" noChangeShapeType="1" noTextEdit="1"/>
              </p:cNvSpPr>
              <p:nvPr/>
            </p:nvSpPr>
            <p:spPr>
              <a:xfrm>
                <a:off x="3658959" y="1566126"/>
                <a:ext cx="1826077" cy="861774"/>
              </a:xfrm>
              <a:prstGeom prst="rect">
                <a:avLst/>
              </a:prstGeom>
              <a:blipFill>
                <a:blip r:embed="rId3"/>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1B9E415E-8D3E-426A-ACAA-232B1740FA40}"/>
                  </a:ext>
                </a:extLst>
              </p:cNvPr>
              <p:cNvSpPr txBox="1"/>
              <p:nvPr/>
            </p:nvSpPr>
            <p:spPr>
              <a:xfrm>
                <a:off x="4038325" y="2195208"/>
                <a:ext cx="1067343" cy="2326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𝑀</m:t>
                      </m:r>
                      <m:r>
                        <a:rPr lang="it-IT" i="0">
                          <a:latin typeface="Cambria Math" panose="02040503050406030204" pitchFamily="18" charset="0"/>
                        </a:rPr>
                        <m:t>ⅈ</m:t>
                      </m:r>
                      <m:r>
                        <a:rPr lang="it-IT" i="1">
                          <a:latin typeface="Cambria Math" panose="02040503050406030204" pitchFamily="18" charset="0"/>
                        </a:rPr>
                        <m:t>𝑛𝐽</m:t>
                      </m:r>
                      <m:d>
                        <m:dPr>
                          <m:ctrlPr>
                            <a:rPr lang="it-IT" i="1">
                              <a:solidFill>
                                <a:srgbClr val="836967"/>
                              </a:solidFill>
                              <a:latin typeface="Cambria Math" panose="02040503050406030204" pitchFamily="18" charset="0"/>
                            </a:rPr>
                          </m:ctrlPr>
                        </m:dPr>
                        <m:e>
                          <m:r>
                            <a:rPr lang="it-IT" i="1">
                              <a:latin typeface="Cambria Math" panose="02040503050406030204" pitchFamily="18" charset="0"/>
                            </a:rPr>
                            <m:t>𝜃</m:t>
                          </m:r>
                        </m:e>
                      </m:d>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𝑡</m:t>
                          </m:r>
                        </m:e>
                        <m:sub>
                          <m:r>
                            <a:rPr lang="it-IT" i="1">
                              <a:latin typeface="Cambria Math" panose="02040503050406030204" pitchFamily="18" charset="0"/>
                            </a:rPr>
                            <m:t>𝑓</m:t>
                          </m:r>
                        </m:sub>
                      </m:sSub>
                    </m:oMath>
                  </m:oMathPara>
                </a14:m>
                <a:endParaRPr lang="it-IT" dirty="0"/>
              </a:p>
            </p:txBody>
          </p:sp>
        </mc:Choice>
        <mc:Fallback xmlns="">
          <p:sp>
            <p:nvSpPr>
              <p:cNvPr id="3" name="TextBox 2">
                <a:extLst>
                  <a:ext uri="{FF2B5EF4-FFF2-40B4-BE49-F238E27FC236}">
                    <a16:creationId xmlns:a16="http://schemas.microsoft.com/office/drawing/2014/main" id="{1B9E415E-8D3E-426A-ACAA-232B1740FA40}"/>
                  </a:ext>
                </a:extLst>
              </p:cNvPr>
              <p:cNvSpPr txBox="1">
                <a:spLocks noRot="1" noChangeAspect="1" noMove="1" noResize="1" noEditPoints="1" noAdjustHandles="1" noChangeArrowheads="1" noChangeShapeType="1" noTextEdit="1"/>
              </p:cNvSpPr>
              <p:nvPr/>
            </p:nvSpPr>
            <p:spPr>
              <a:xfrm>
                <a:off x="4038325" y="2195208"/>
                <a:ext cx="1067343" cy="232692"/>
              </a:xfrm>
              <a:prstGeom prst="rect">
                <a:avLst/>
              </a:prstGeom>
              <a:blipFill>
                <a:blip r:embed="rId4"/>
                <a:stretch>
                  <a:fillRect l="-2841" r="-1136" b="-26316"/>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593AE3F-30E5-4654-8FB4-B61B82189554}"/>
                  </a:ext>
                </a:extLst>
              </p:cNvPr>
              <p:cNvSpPr txBox="1"/>
              <p:nvPr/>
            </p:nvSpPr>
            <p:spPr>
              <a:xfrm>
                <a:off x="3422916" y="2675583"/>
                <a:ext cx="2707667" cy="4309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it-IT" i="1" smtClean="0">
                              <a:solidFill>
                                <a:srgbClr val="836967"/>
                              </a:solidFill>
                              <a:latin typeface="Cambria Math" panose="02040503050406030204" pitchFamily="18" charset="0"/>
                            </a:rPr>
                          </m:ctrlPr>
                        </m:accPr>
                        <m:e>
                          <m:r>
                            <a:rPr lang="it-IT" i="1">
                              <a:latin typeface="Cambria Math" panose="02040503050406030204" pitchFamily="18" charset="0"/>
                            </a:rPr>
                            <m:t>𝑥</m:t>
                          </m:r>
                        </m:e>
                      </m:acc>
                      <m:r>
                        <a:rPr lang="it-IT" i="0">
                          <a:latin typeface="Cambria Math" panose="02040503050406030204" pitchFamily="18" charset="0"/>
                        </a:rPr>
                        <m:t>=</m:t>
                      </m:r>
                      <m:r>
                        <a:rPr lang="it-IT" i="1">
                          <a:latin typeface="Cambria Math" panose="02040503050406030204" pitchFamily="18" charset="0"/>
                        </a:rPr>
                        <m:t>𝑉</m:t>
                      </m:r>
                      <m:func>
                        <m:funcPr>
                          <m:ctrlPr>
                            <a:rPr lang="it-IT" i="1">
                              <a:latin typeface="Cambria Math" panose="02040503050406030204" pitchFamily="18" charset="0"/>
                            </a:rPr>
                          </m:ctrlPr>
                        </m:funcPr>
                        <m:fName>
                          <m:r>
                            <m:rPr>
                              <m:sty m:val="p"/>
                            </m:rPr>
                            <a:rPr lang="it-IT" i="0">
                              <a:latin typeface="Cambria Math" panose="02040503050406030204" pitchFamily="18" charset="0"/>
                            </a:rPr>
                            <m:t>cos</m:t>
                          </m:r>
                        </m:fName>
                        <m:e>
                          <m:r>
                            <a:rPr lang="it-IT" i="1">
                              <a:latin typeface="Cambria Math" panose="02040503050406030204" pitchFamily="18" charset="0"/>
                            </a:rPr>
                            <m:t>𝜃</m:t>
                          </m:r>
                        </m:e>
                      </m:func>
                      <m:r>
                        <a:rPr lang="it-IT" i="0">
                          <a:latin typeface="Cambria Math" panose="02040503050406030204" pitchFamily="18" charset="0"/>
                        </a:rPr>
                        <m:t>+</m:t>
                      </m:r>
                      <m:r>
                        <a:rPr lang="it-IT" i="1">
                          <a:latin typeface="Cambria Math" panose="02040503050406030204" pitchFamily="18" charset="0"/>
                        </a:rPr>
                        <m:t>𝑢</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oMath>
                    <m:oMath xmlns:m="http://schemas.openxmlformats.org/officeDocument/2006/math">
                      <m:acc>
                        <m:accPr>
                          <m:chr m:val="̇"/>
                          <m:ctrlPr>
                            <a:rPr lang="en-US" b="0" i="1" dirty="0" smtClean="0">
                              <a:solidFill>
                                <a:srgbClr val="836967"/>
                              </a:solidFill>
                              <a:latin typeface="Cambria Math" panose="02040503050406030204" pitchFamily="18" charset="0"/>
                            </a:rPr>
                          </m:ctrlPr>
                        </m:accPr>
                        <m:e>
                          <m:r>
                            <a:rPr lang="en-US" b="0" i="1" dirty="0" smtClean="0">
                              <a:latin typeface="Cambria Math" panose="02040503050406030204" pitchFamily="18" charset="0"/>
                            </a:rPr>
                            <m:t>𝑦</m:t>
                          </m:r>
                        </m:e>
                      </m:acc>
                      <m:r>
                        <a:rPr lang="en-US" b="0" i="0" dirty="0" smtClean="0">
                          <a:latin typeface="Cambria Math" panose="02040503050406030204" pitchFamily="18" charset="0"/>
                        </a:rPr>
                        <m:t>=</m:t>
                      </m:r>
                      <m:r>
                        <a:rPr lang="en-US" b="0" i="1" dirty="0" smtClean="0">
                          <a:latin typeface="Cambria Math" panose="02040503050406030204" pitchFamily="18" charset="0"/>
                        </a:rPr>
                        <m:t>𝑉</m:t>
                      </m:r>
                      <m:func>
                        <m:funcPr>
                          <m:ctrlPr>
                            <a:rPr lang="en-US" b="0" i="1" dirty="0" smtClean="0">
                              <a:latin typeface="Cambria Math" panose="02040503050406030204" pitchFamily="18" charset="0"/>
                            </a:rPr>
                          </m:ctrlPr>
                        </m:funcPr>
                        <m:fName>
                          <m:r>
                            <m:rPr>
                              <m:sty m:val="p"/>
                            </m:rPr>
                            <a:rPr lang="en-US" b="0" i="0" dirty="0" smtClean="0">
                              <a:latin typeface="Cambria Math" panose="02040503050406030204" pitchFamily="18" charset="0"/>
                            </a:rPr>
                            <m:t>sin</m:t>
                          </m:r>
                        </m:fName>
                        <m:e>
                          <m:r>
                            <a:rPr lang="en-US" b="0" i="1" dirty="0" smtClean="0">
                              <a:latin typeface="Cambria Math" panose="02040503050406030204" pitchFamily="18" charset="0"/>
                            </a:rPr>
                            <m:t>𝜃</m:t>
                          </m:r>
                        </m:e>
                      </m:func>
                      <m:r>
                        <a:rPr lang="en-US" b="0" i="0" dirty="0" smtClean="0">
                          <a:latin typeface="Cambria Math" panose="02040503050406030204" pitchFamily="18" charset="0"/>
                        </a:rPr>
                        <m:t>+</m:t>
                      </m:r>
                      <m:r>
                        <a:rPr lang="en-US" b="0" i="1" dirty="0" smtClean="0">
                          <a:latin typeface="Cambria Math" panose="02040503050406030204" pitchFamily="18" charset="0"/>
                        </a:rPr>
                        <m:t>𝜈</m:t>
                      </m:r>
                      <m:d>
                        <m:dPr>
                          <m:ctrlPr>
                            <a:rPr lang="en-US" i="1" smtClean="0">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r>
                        <a:rPr lang="en-US" b="0" i="1" smtClean="0">
                          <a:latin typeface="Cambria Math" panose="02040503050406030204" pitchFamily="18" charset="0"/>
                        </a:rPr>
                        <m:t>.</m:t>
                      </m:r>
                    </m:oMath>
                  </m:oMathPara>
                </a14:m>
                <a:br>
                  <a:rPr lang="en-US" b="0" dirty="0"/>
                </a:br>
                <a:endParaRPr lang="it-IT" dirty="0"/>
              </a:p>
            </p:txBody>
          </p:sp>
        </mc:Choice>
        <mc:Fallback xmlns="">
          <p:sp>
            <p:nvSpPr>
              <p:cNvPr id="12" name="TextBox 11">
                <a:extLst>
                  <a:ext uri="{FF2B5EF4-FFF2-40B4-BE49-F238E27FC236}">
                    <a16:creationId xmlns:a16="http://schemas.microsoft.com/office/drawing/2014/main" id="{1593AE3F-30E5-4654-8FB4-B61B82189554}"/>
                  </a:ext>
                </a:extLst>
              </p:cNvPr>
              <p:cNvSpPr txBox="1">
                <a:spLocks noRot="1" noChangeAspect="1" noMove="1" noResize="1" noEditPoints="1" noAdjustHandles="1" noChangeArrowheads="1" noChangeShapeType="1" noTextEdit="1"/>
              </p:cNvSpPr>
              <p:nvPr/>
            </p:nvSpPr>
            <p:spPr>
              <a:xfrm>
                <a:off x="3422916" y="2675583"/>
                <a:ext cx="2707667" cy="430952"/>
              </a:xfrm>
              <a:prstGeom prst="rect">
                <a:avLst/>
              </a:prstGeom>
              <a:blipFill>
                <a:blip r:embed="rId5"/>
                <a:stretch>
                  <a:fillRect b="-1126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5D151FC-8749-427E-8E15-8833BD62B0EB}"/>
                  </a:ext>
                </a:extLst>
              </p:cNvPr>
              <p:cNvSpPr txBox="1"/>
              <p:nvPr/>
            </p:nvSpPr>
            <p:spPr>
              <a:xfrm>
                <a:off x="3188064" y="3236111"/>
                <a:ext cx="4033310"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Where </a:t>
                </a:r>
                <a14:m>
                  <m:oMath xmlns:m="http://schemas.openxmlformats.org/officeDocument/2006/math">
                    <m:r>
                      <a:rPr lang="en-US" i="1" smtClean="0">
                        <a:latin typeface="Cambria Math" panose="02040503050406030204" pitchFamily="18" charset="0"/>
                      </a:rPr>
                      <m:t>𝜃</m:t>
                    </m:r>
                    <m:r>
                      <a:rPr lang="en-US" b="0" i="1" smtClean="0">
                        <a:latin typeface="Cambria Math" panose="02040503050406030204" pitchFamily="18" charset="0"/>
                      </a:rPr>
                      <m:t> </m:t>
                    </m:r>
                    <m:r>
                      <a:rPr lang="en-US" b="0" i="1" smtClean="0">
                        <a:latin typeface="Cambria Math" panose="02040503050406030204" pitchFamily="18" charset="0"/>
                      </a:rPr>
                      <m:t>𝑑𝑒𝑛𝑜𝑡𝑒𝑠</m:t>
                    </m:r>
                    <m:r>
                      <a:rPr lang="en-US" b="0" i="1" smtClean="0">
                        <a:latin typeface="Cambria Math" panose="02040503050406030204" pitchFamily="18" charset="0"/>
                      </a:rPr>
                      <m:t> </m:t>
                    </m:r>
                    <m:r>
                      <a:rPr lang="en-US" b="0" i="1" smtClean="0">
                        <a:latin typeface="Cambria Math" panose="02040503050406030204" pitchFamily="18" charset="0"/>
                      </a:rPr>
                      <m:t>𝑡h𝑒</m:t>
                    </m:r>
                    <m:r>
                      <a:rPr lang="en-US" b="0" i="1" smtClean="0">
                        <a:latin typeface="Cambria Math" panose="02040503050406030204" pitchFamily="18" charset="0"/>
                      </a:rPr>
                      <m:t> </m:t>
                    </m:r>
                    <m:r>
                      <a:rPr lang="en-US" b="0" i="1" smtClean="0">
                        <a:latin typeface="Cambria Math" panose="02040503050406030204" pitchFamily="18" charset="0"/>
                      </a:rPr>
                      <m:t>𝑐𝑜𝑛𝑡𝑟𝑜𝑙</m:t>
                    </m:r>
                    <m:r>
                      <a:rPr lang="en-US" b="0" i="1" smtClean="0">
                        <a:latin typeface="Cambria Math" panose="02040503050406030204" pitchFamily="18" charset="0"/>
                      </a:rPr>
                      <m:t> </m:t>
                    </m:r>
                    <m:r>
                      <a:rPr lang="en-US" b="0" i="1" smtClean="0">
                        <a:latin typeface="Cambria Math" panose="02040503050406030204" pitchFamily="18" charset="0"/>
                      </a:rPr>
                      <m:t>𝑣𝑎𝑟𝑖𝑎𝑏𝑙𝑒</m:t>
                    </m:r>
                    <m:r>
                      <a:rPr lang="en-US" b="0" i="1" smtClean="0">
                        <a:latin typeface="Cambria Math" panose="02040503050406030204" pitchFamily="18" charset="0"/>
                      </a:rPr>
                      <m:t> </m:t>
                    </m:r>
                  </m:oMath>
                </a14:m>
                <a:r>
                  <a:rPr lang="en-US" dirty="0">
                    <a:latin typeface="Times New Roman" panose="02020603050405020304" pitchFamily="18" charset="0"/>
                    <a:cs typeface="Times New Roman" panose="02020603050405020304" pitchFamily="18" charset="0"/>
                  </a:rPr>
                  <a:t> </a:t>
                </a:r>
                <a:endParaRPr lang="it-IT"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D5D151FC-8749-427E-8E15-8833BD62B0EB}"/>
                  </a:ext>
                </a:extLst>
              </p:cNvPr>
              <p:cNvSpPr txBox="1">
                <a:spLocks noRot="1" noChangeAspect="1" noMove="1" noResize="1" noEditPoints="1" noAdjustHandles="1" noChangeArrowheads="1" noChangeShapeType="1" noTextEdit="1"/>
              </p:cNvSpPr>
              <p:nvPr/>
            </p:nvSpPr>
            <p:spPr>
              <a:xfrm>
                <a:off x="3188064" y="3236111"/>
                <a:ext cx="4033310" cy="307777"/>
              </a:xfrm>
              <a:prstGeom prst="rect">
                <a:avLst/>
              </a:prstGeom>
              <a:blipFill>
                <a:blip r:embed="rId6"/>
                <a:stretch>
                  <a:fillRect l="-453" t="-4000" b="-20000"/>
                </a:stretch>
              </a:blipFill>
            </p:spPr>
            <p:txBody>
              <a:bodyPr/>
              <a:lstStyle/>
              <a:p>
                <a:r>
                  <a:rPr lang="it-IT">
                    <a:noFill/>
                  </a:rPr>
                  <a:t> </a:t>
                </a:r>
              </a:p>
            </p:txBody>
          </p:sp>
        </mc:Fallback>
      </mc:AlternateContent>
      <p:sp>
        <p:nvSpPr>
          <p:cNvPr id="5" name="Arrow: Right 4">
            <a:extLst>
              <a:ext uri="{FF2B5EF4-FFF2-40B4-BE49-F238E27FC236}">
                <a16:creationId xmlns:a16="http://schemas.microsoft.com/office/drawing/2014/main" id="{D9BC5C6A-7744-4B1B-906C-5CFECA20FAAB}"/>
              </a:ext>
            </a:extLst>
          </p:cNvPr>
          <p:cNvSpPr/>
          <p:nvPr/>
        </p:nvSpPr>
        <p:spPr>
          <a:xfrm>
            <a:off x="5321215" y="2255803"/>
            <a:ext cx="707010" cy="151393"/>
          </a:xfrm>
          <a:prstGeom prst="rightArrow">
            <a:avLst/>
          </a:prstGeom>
          <a:solidFill>
            <a:schemeClr val="bg1">
              <a:lumMod val="50000"/>
            </a:schemeClr>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TextBox 5">
            <a:extLst>
              <a:ext uri="{FF2B5EF4-FFF2-40B4-BE49-F238E27FC236}">
                <a16:creationId xmlns:a16="http://schemas.microsoft.com/office/drawing/2014/main" id="{D32C8932-6772-4782-8B9F-190A3A9EB3FF}"/>
              </a:ext>
            </a:extLst>
          </p:cNvPr>
          <p:cNvSpPr txBox="1"/>
          <p:nvPr/>
        </p:nvSpPr>
        <p:spPr>
          <a:xfrm>
            <a:off x="6372962" y="2157665"/>
            <a:ext cx="1696825"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Objective function </a:t>
            </a:r>
            <a:endParaRPr lang="it-IT"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B5BC8C9-E860-48BB-9551-2AA332B4F091}"/>
                  </a:ext>
                </a:extLst>
              </p:cNvPr>
              <p:cNvSpPr txBox="1"/>
              <p:nvPr/>
            </p:nvSpPr>
            <p:spPr>
              <a:xfrm>
                <a:off x="3089013" y="4112144"/>
                <a:ext cx="3279038" cy="2324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it-IT" i="1" smtClean="0">
                          <a:latin typeface="Cambria Math" panose="02040503050406030204" pitchFamily="18" charset="0"/>
                        </a:rPr>
                        <m:t>𝐻</m:t>
                      </m:r>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𝜆</m:t>
                          </m:r>
                        </m:e>
                        <m:sub>
                          <m:r>
                            <a:rPr lang="it-IT" i="1">
                              <a:latin typeface="Cambria Math" panose="02040503050406030204" pitchFamily="18" charset="0"/>
                            </a:rPr>
                            <m:t>𝑥</m:t>
                          </m:r>
                        </m:sub>
                      </m:sSub>
                      <m:d>
                        <m:dPr>
                          <m:ctrlPr>
                            <a:rPr lang="it-IT" i="1">
                              <a:solidFill>
                                <a:srgbClr val="836967"/>
                              </a:solidFill>
                              <a:latin typeface="Cambria Math" panose="02040503050406030204" pitchFamily="18" charset="0"/>
                            </a:rPr>
                          </m:ctrlPr>
                        </m:dPr>
                        <m:e>
                          <m:r>
                            <a:rPr lang="it-IT" i="1">
                              <a:latin typeface="Cambria Math" panose="02040503050406030204" pitchFamily="18" charset="0"/>
                            </a:rPr>
                            <m:t>𝑉</m:t>
                          </m:r>
                          <m:func>
                            <m:funcPr>
                              <m:ctrlPr>
                                <a:rPr lang="it-IT" i="1">
                                  <a:latin typeface="Cambria Math" panose="02040503050406030204" pitchFamily="18" charset="0"/>
                                </a:rPr>
                              </m:ctrlPr>
                            </m:funcPr>
                            <m:fName>
                              <m:r>
                                <m:rPr>
                                  <m:sty m:val="p"/>
                                </m:rPr>
                                <a:rPr lang="it-IT" i="0">
                                  <a:latin typeface="Cambria Math" panose="02040503050406030204" pitchFamily="18" charset="0"/>
                                </a:rPr>
                                <m:t>cos</m:t>
                              </m:r>
                            </m:fName>
                            <m:e>
                              <m:r>
                                <a:rPr lang="it-IT" i="1">
                                  <a:latin typeface="Cambria Math" panose="02040503050406030204" pitchFamily="18" charset="0"/>
                                </a:rPr>
                                <m:t>𝜃</m:t>
                              </m:r>
                            </m:e>
                          </m:func>
                          <m:r>
                            <a:rPr lang="it-IT" i="0">
                              <a:latin typeface="Cambria Math" panose="02040503050406030204" pitchFamily="18" charset="0"/>
                            </a:rPr>
                            <m:t>+</m:t>
                          </m:r>
                          <m:r>
                            <a:rPr lang="it-IT" i="1">
                              <a:latin typeface="Cambria Math" panose="02040503050406030204" pitchFamily="18" charset="0"/>
                            </a:rPr>
                            <m:t>𝑢</m:t>
                          </m:r>
                        </m:e>
                      </m:d>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𝜆</m:t>
                          </m:r>
                        </m:e>
                        <m:sub>
                          <m:r>
                            <a:rPr lang="it-IT" i="1">
                              <a:latin typeface="Cambria Math" panose="02040503050406030204" pitchFamily="18" charset="0"/>
                            </a:rPr>
                            <m:t>𝑦</m:t>
                          </m:r>
                        </m:sub>
                      </m:sSub>
                      <m:d>
                        <m:dPr>
                          <m:ctrlPr>
                            <a:rPr lang="en-US" b="0" i="1" smtClean="0">
                              <a:latin typeface="Cambria Math" panose="02040503050406030204" pitchFamily="18" charset="0"/>
                            </a:rPr>
                          </m:ctrlPr>
                        </m:dPr>
                        <m:e>
                          <m:r>
                            <a:rPr lang="it-IT" i="1">
                              <a:latin typeface="Cambria Math" panose="02040503050406030204" pitchFamily="18" charset="0"/>
                            </a:rPr>
                            <m:t>𝑉</m:t>
                          </m:r>
                          <m:r>
                            <a:rPr lang="en-US" b="0" i="1" smtClean="0">
                              <a:latin typeface="Cambria Math" panose="02040503050406030204" pitchFamily="18" charset="0"/>
                            </a:rPr>
                            <m:t>𝑠𝑖𝑛</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r>
                            <a:rPr lang="en-US" i="1" dirty="0">
                              <a:latin typeface="Cambria Math" panose="02040503050406030204" pitchFamily="18" charset="0"/>
                            </a:rPr>
                            <m:t>𝜈</m:t>
                          </m:r>
                        </m:e>
                      </m:d>
                      <m:r>
                        <a:rPr lang="en-US" b="0" i="1" smtClean="0">
                          <a:latin typeface="Cambria Math" panose="02040503050406030204" pitchFamily="18" charset="0"/>
                        </a:rPr>
                        <m:t>+1.</m:t>
                      </m:r>
                    </m:oMath>
                  </m:oMathPara>
                </a14:m>
                <a:endParaRPr lang="it-IT" dirty="0"/>
              </a:p>
            </p:txBody>
          </p:sp>
        </mc:Choice>
        <mc:Fallback xmlns="">
          <p:sp>
            <p:nvSpPr>
              <p:cNvPr id="9" name="TextBox 8">
                <a:extLst>
                  <a:ext uri="{FF2B5EF4-FFF2-40B4-BE49-F238E27FC236}">
                    <a16:creationId xmlns:a16="http://schemas.microsoft.com/office/drawing/2014/main" id="{2B5BC8C9-E860-48BB-9551-2AA332B4F091}"/>
                  </a:ext>
                </a:extLst>
              </p:cNvPr>
              <p:cNvSpPr txBox="1">
                <a:spLocks noRot="1" noChangeAspect="1" noMove="1" noResize="1" noEditPoints="1" noAdjustHandles="1" noChangeArrowheads="1" noChangeShapeType="1" noTextEdit="1"/>
              </p:cNvSpPr>
              <p:nvPr/>
            </p:nvSpPr>
            <p:spPr>
              <a:xfrm>
                <a:off x="3089013" y="4112144"/>
                <a:ext cx="3279038" cy="232436"/>
              </a:xfrm>
              <a:prstGeom prst="rect">
                <a:avLst/>
              </a:prstGeom>
              <a:blipFill>
                <a:blip r:embed="rId7"/>
                <a:stretch>
                  <a:fillRect l="-558" b="-18421"/>
                </a:stretch>
              </a:blipFill>
            </p:spPr>
            <p:txBody>
              <a:bodyPr/>
              <a:lstStyle/>
              <a:p>
                <a:r>
                  <a:rPr lang="it-IT">
                    <a:noFill/>
                  </a:rPr>
                  <a:t> </a:t>
                </a:r>
              </a:p>
            </p:txBody>
          </p:sp>
        </mc:Fallback>
      </mc:AlternateContent>
      <p:sp>
        <p:nvSpPr>
          <p:cNvPr id="19" name="TextBox 18">
            <a:extLst>
              <a:ext uri="{FF2B5EF4-FFF2-40B4-BE49-F238E27FC236}">
                <a16:creationId xmlns:a16="http://schemas.microsoft.com/office/drawing/2014/main" id="{5DAAA5A3-AF6C-4812-B58D-90C181C5C82E}"/>
              </a:ext>
            </a:extLst>
          </p:cNvPr>
          <p:cNvSpPr txBox="1"/>
          <p:nvPr/>
        </p:nvSpPr>
        <p:spPr>
          <a:xfrm>
            <a:off x="3652387" y="3771566"/>
            <a:ext cx="2152290"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Hamiltonian System is  </a:t>
            </a:r>
            <a:endParaRPr lang="it-IT"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7029AA-87D1-4192-B915-B9E82D8855BF}"/>
                  </a:ext>
                </a:extLst>
              </p:cNvPr>
              <p:cNvSpPr txBox="1"/>
              <p:nvPr/>
            </p:nvSpPr>
            <p:spPr>
              <a:xfrm>
                <a:off x="3422916" y="4737143"/>
                <a:ext cx="2653290" cy="12657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i="1" smtClean="0">
                              <a:solidFill>
                                <a:schemeClr val="accent4">
                                  <a:lumMod val="50000"/>
                                </a:schemeClr>
                              </a:solidFill>
                              <a:latin typeface="Cambria Math" panose="02040503050406030204" pitchFamily="18" charset="0"/>
                            </a:rPr>
                          </m:ctrlPr>
                        </m:sSubPr>
                        <m:e>
                          <m:acc>
                            <m:accPr>
                              <m:chr m:val="̇"/>
                              <m:ctrlPr>
                                <a:rPr lang="it-IT" i="1" smtClean="0">
                                  <a:solidFill>
                                    <a:schemeClr val="accent4">
                                      <a:lumMod val="50000"/>
                                    </a:schemeClr>
                                  </a:solidFill>
                                  <a:latin typeface="Cambria Math" panose="02040503050406030204" pitchFamily="18" charset="0"/>
                                </a:rPr>
                              </m:ctrlPr>
                            </m:accPr>
                            <m:e>
                              <m:r>
                                <a:rPr lang="it-IT" i="1" smtClean="0">
                                  <a:solidFill>
                                    <a:schemeClr val="accent4">
                                      <a:lumMod val="50000"/>
                                    </a:schemeClr>
                                  </a:solidFill>
                                  <a:latin typeface="Cambria Math" panose="02040503050406030204" pitchFamily="18" charset="0"/>
                                </a:rPr>
                                <m:t>𝜆</m:t>
                              </m:r>
                            </m:e>
                          </m:acc>
                        </m:e>
                        <m:sub>
                          <m:r>
                            <a:rPr lang="it-IT" i="1" smtClean="0">
                              <a:solidFill>
                                <a:schemeClr val="accent4">
                                  <a:lumMod val="50000"/>
                                </a:schemeClr>
                              </a:solidFill>
                              <a:latin typeface="Cambria Math" panose="02040503050406030204" pitchFamily="18" charset="0"/>
                            </a:rPr>
                            <m:t>𝑦</m:t>
                          </m:r>
                        </m:sub>
                      </m:sSub>
                      <m:r>
                        <a:rPr lang="it-IT" i="0" smtClean="0">
                          <a:solidFill>
                            <a:schemeClr val="accent4">
                              <a:lumMod val="50000"/>
                            </a:schemeClr>
                          </a:solidFill>
                          <a:latin typeface="Cambria Math" panose="02040503050406030204" pitchFamily="18" charset="0"/>
                        </a:rPr>
                        <m:t>=−</m:t>
                      </m:r>
                      <m:f>
                        <m:fPr>
                          <m:ctrlPr>
                            <a:rPr lang="it-IT" i="1" smtClean="0">
                              <a:solidFill>
                                <a:schemeClr val="accent4">
                                  <a:lumMod val="50000"/>
                                </a:schemeClr>
                              </a:solidFill>
                              <a:latin typeface="Cambria Math" panose="02040503050406030204" pitchFamily="18" charset="0"/>
                            </a:rPr>
                          </m:ctrlPr>
                        </m:fPr>
                        <m:num>
                          <m:r>
                            <a:rPr lang="it-IT" i="0" smtClean="0">
                              <a:solidFill>
                                <a:schemeClr val="accent4">
                                  <a:lumMod val="50000"/>
                                </a:schemeClr>
                              </a:solidFill>
                              <a:latin typeface="Cambria Math" panose="02040503050406030204" pitchFamily="18" charset="0"/>
                            </a:rPr>
                            <m:t>𝜕</m:t>
                          </m:r>
                          <m:r>
                            <a:rPr lang="it-IT" i="1" smtClean="0">
                              <a:solidFill>
                                <a:schemeClr val="accent4">
                                  <a:lumMod val="50000"/>
                                </a:schemeClr>
                              </a:solidFill>
                              <a:latin typeface="Cambria Math" panose="02040503050406030204" pitchFamily="18" charset="0"/>
                            </a:rPr>
                            <m:t>𝐻</m:t>
                          </m:r>
                        </m:num>
                        <m:den>
                          <m:r>
                            <a:rPr lang="it-IT" i="0" smtClean="0">
                              <a:solidFill>
                                <a:schemeClr val="accent4">
                                  <a:lumMod val="50000"/>
                                </a:schemeClr>
                              </a:solidFill>
                              <a:latin typeface="Cambria Math" panose="02040503050406030204" pitchFamily="18" charset="0"/>
                            </a:rPr>
                            <m:t>𝜕</m:t>
                          </m:r>
                          <m:r>
                            <a:rPr lang="it-IT" i="1" smtClean="0">
                              <a:solidFill>
                                <a:schemeClr val="accent4">
                                  <a:lumMod val="50000"/>
                                </a:schemeClr>
                              </a:solidFill>
                              <a:latin typeface="Cambria Math" panose="02040503050406030204" pitchFamily="18" charset="0"/>
                            </a:rPr>
                            <m:t>𝑦</m:t>
                          </m:r>
                        </m:den>
                      </m:f>
                      <m:r>
                        <a:rPr lang="it-IT" i="0" smtClean="0">
                          <a:solidFill>
                            <a:schemeClr val="accent4">
                              <a:lumMod val="50000"/>
                            </a:schemeClr>
                          </a:solidFill>
                          <a:latin typeface="Cambria Math" panose="02040503050406030204" pitchFamily="18" charset="0"/>
                        </a:rPr>
                        <m:t>=−</m:t>
                      </m:r>
                      <m:sSub>
                        <m:sSubPr>
                          <m:ctrlPr>
                            <a:rPr lang="it-IT" i="1" smtClean="0">
                              <a:solidFill>
                                <a:schemeClr val="accent4">
                                  <a:lumMod val="50000"/>
                                </a:schemeClr>
                              </a:solidFill>
                              <a:latin typeface="Cambria Math" panose="02040503050406030204" pitchFamily="18" charset="0"/>
                            </a:rPr>
                          </m:ctrlPr>
                        </m:sSubPr>
                        <m:e>
                          <m:r>
                            <a:rPr lang="it-IT" i="1" smtClean="0">
                              <a:solidFill>
                                <a:schemeClr val="accent4">
                                  <a:lumMod val="50000"/>
                                </a:schemeClr>
                              </a:solidFill>
                              <a:latin typeface="Cambria Math" panose="02040503050406030204" pitchFamily="18" charset="0"/>
                            </a:rPr>
                            <m:t>𝜆</m:t>
                          </m:r>
                        </m:e>
                        <m:sub>
                          <m:r>
                            <a:rPr lang="it-IT" i="1" smtClean="0">
                              <a:solidFill>
                                <a:schemeClr val="accent4">
                                  <a:lumMod val="50000"/>
                                </a:schemeClr>
                              </a:solidFill>
                              <a:latin typeface="Cambria Math" panose="02040503050406030204" pitchFamily="18" charset="0"/>
                            </a:rPr>
                            <m:t>𝑥</m:t>
                          </m:r>
                        </m:sub>
                      </m:sSub>
                      <m:f>
                        <m:fPr>
                          <m:ctrlPr>
                            <a:rPr lang="it-IT" i="1" smtClean="0">
                              <a:solidFill>
                                <a:schemeClr val="accent4">
                                  <a:lumMod val="50000"/>
                                </a:schemeClr>
                              </a:solidFill>
                              <a:latin typeface="Cambria Math" panose="02040503050406030204" pitchFamily="18" charset="0"/>
                            </a:rPr>
                          </m:ctrlPr>
                        </m:fPr>
                        <m:num>
                          <m:r>
                            <a:rPr lang="it-IT" i="0" smtClean="0">
                              <a:solidFill>
                                <a:schemeClr val="accent4">
                                  <a:lumMod val="50000"/>
                                </a:schemeClr>
                              </a:solidFill>
                              <a:latin typeface="Cambria Math" panose="02040503050406030204" pitchFamily="18" charset="0"/>
                            </a:rPr>
                            <m:t>2</m:t>
                          </m:r>
                          <m:r>
                            <a:rPr lang="it-IT" i="1" smtClean="0">
                              <a:solidFill>
                                <a:schemeClr val="accent4">
                                  <a:lumMod val="50000"/>
                                </a:schemeClr>
                              </a:solidFill>
                              <a:latin typeface="Cambria Math" panose="02040503050406030204" pitchFamily="18" charset="0"/>
                            </a:rPr>
                            <m:t>𝑢</m:t>
                          </m:r>
                        </m:num>
                        <m:den>
                          <m:r>
                            <a:rPr lang="it-IT" i="0" smtClean="0">
                              <a:solidFill>
                                <a:schemeClr val="accent4">
                                  <a:lumMod val="50000"/>
                                </a:schemeClr>
                              </a:solidFill>
                              <a:latin typeface="Cambria Math" panose="02040503050406030204" pitchFamily="18" charset="0"/>
                            </a:rPr>
                            <m:t>𝜕</m:t>
                          </m:r>
                          <m:r>
                            <a:rPr lang="it-IT" i="1" smtClean="0">
                              <a:solidFill>
                                <a:schemeClr val="accent4">
                                  <a:lumMod val="50000"/>
                                </a:schemeClr>
                              </a:solidFill>
                              <a:latin typeface="Cambria Math" panose="02040503050406030204" pitchFamily="18" charset="0"/>
                            </a:rPr>
                            <m:t>𝑦</m:t>
                          </m:r>
                        </m:den>
                      </m:f>
                      <m:r>
                        <a:rPr lang="it-IT" i="0" smtClean="0">
                          <a:solidFill>
                            <a:schemeClr val="accent4">
                              <a:lumMod val="50000"/>
                            </a:schemeClr>
                          </a:solidFill>
                          <a:latin typeface="Cambria Math" panose="02040503050406030204" pitchFamily="18" charset="0"/>
                        </a:rPr>
                        <m:t>−</m:t>
                      </m:r>
                      <m:sSub>
                        <m:sSubPr>
                          <m:ctrlPr>
                            <a:rPr lang="it-IT" i="1" smtClean="0">
                              <a:solidFill>
                                <a:schemeClr val="accent4">
                                  <a:lumMod val="50000"/>
                                </a:schemeClr>
                              </a:solidFill>
                              <a:latin typeface="Cambria Math" panose="02040503050406030204" pitchFamily="18" charset="0"/>
                            </a:rPr>
                          </m:ctrlPr>
                        </m:sSubPr>
                        <m:e>
                          <m:r>
                            <a:rPr lang="it-IT" i="1" smtClean="0">
                              <a:solidFill>
                                <a:schemeClr val="accent4">
                                  <a:lumMod val="50000"/>
                                </a:schemeClr>
                              </a:solidFill>
                              <a:latin typeface="Cambria Math" panose="02040503050406030204" pitchFamily="18" charset="0"/>
                            </a:rPr>
                            <m:t>𝜆</m:t>
                          </m:r>
                        </m:e>
                        <m:sub>
                          <m:r>
                            <a:rPr lang="it-IT" i="1" smtClean="0">
                              <a:solidFill>
                                <a:schemeClr val="accent4">
                                  <a:lumMod val="50000"/>
                                </a:schemeClr>
                              </a:solidFill>
                              <a:latin typeface="Cambria Math" panose="02040503050406030204" pitchFamily="18" charset="0"/>
                            </a:rPr>
                            <m:t>𝑦</m:t>
                          </m:r>
                        </m:sub>
                      </m:sSub>
                      <m:f>
                        <m:fPr>
                          <m:ctrlPr>
                            <a:rPr lang="it-IT" i="1" smtClean="0">
                              <a:solidFill>
                                <a:schemeClr val="accent4">
                                  <a:lumMod val="50000"/>
                                </a:schemeClr>
                              </a:solidFill>
                              <a:latin typeface="Cambria Math" panose="02040503050406030204" pitchFamily="18" charset="0"/>
                            </a:rPr>
                          </m:ctrlPr>
                        </m:fPr>
                        <m:num>
                          <m:r>
                            <a:rPr lang="it-IT" i="0" smtClean="0">
                              <a:solidFill>
                                <a:schemeClr val="accent4">
                                  <a:lumMod val="50000"/>
                                </a:schemeClr>
                              </a:solidFill>
                              <a:latin typeface="Cambria Math" panose="02040503050406030204" pitchFamily="18" charset="0"/>
                            </a:rPr>
                            <m:t>𝜕</m:t>
                          </m:r>
                          <m:r>
                            <a:rPr lang="it-IT" i="1" smtClean="0">
                              <a:solidFill>
                                <a:schemeClr val="accent4">
                                  <a:lumMod val="50000"/>
                                </a:schemeClr>
                              </a:solidFill>
                              <a:latin typeface="Cambria Math" panose="02040503050406030204" pitchFamily="18" charset="0"/>
                            </a:rPr>
                            <m:t>𝑢</m:t>
                          </m:r>
                        </m:num>
                        <m:den>
                          <m:r>
                            <a:rPr lang="it-IT" i="0" smtClean="0">
                              <a:solidFill>
                                <a:schemeClr val="accent4">
                                  <a:lumMod val="50000"/>
                                </a:schemeClr>
                              </a:solidFill>
                              <a:latin typeface="Cambria Math" panose="02040503050406030204" pitchFamily="18" charset="0"/>
                            </a:rPr>
                            <m:t>𝜕</m:t>
                          </m:r>
                          <m:r>
                            <a:rPr lang="it-IT" i="1" smtClean="0">
                              <a:solidFill>
                                <a:schemeClr val="accent4">
                                  <a:lumMod val="50000"/>
                                </a:schemeClr>
                              </a:solidFill>
                              <a:latin typeface="Cambria Math" panose="02040503050406030204" pitchFamily="18" charset="0"/>
                            </a:rPr>
                            <m:t>𝑦</m:t>
                          </m:r>
                        </m:den>
                      </m:f>
                    </m:oMath>
                  </m:oMathPara>
                </a14:m>
                <a:endParaRPr lang="en-US" i="1" dirty="0">
                  <a:solidFill>
                    <a:schemeClr val="accent4">
                      <a:lumMod val="50000"/>
                    </a:schemeClr>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acc>
                            <m:accPr>
                              <m:chr m:val="̇"/>
                              <m:ctrlPr>
                                <a:rPr lang="it-IT" i="1">
                                  <a:solidFill>
                                    <a:srgbClr val="836967"/>
                                  </a:solidFill>
                                  <a:latin typeface="Cambria Math" panose="02040503050406030204" pitchFamily="18" charset="0"/>
                                </a:rPr>
                              </m:ctrlPr>
                            </m:accPr>
                            <m:e>
                              <m:r>
                                <a:rPr lang="it-IT" i="1">
                                  <a:latin typeface="Cambria Math" panose="02040503050406030204" pitchFamily="18" charset="0"/>
                                </a:rPr>
                                <m:t>𝜆</m:t>
                              </m:r>
                            </m:e>
                          </m:acc>
                        </m:e>
                        <m:sub>
                          <m:r>
                            <a:rPr lang="it-IT" i="1">
                              <a:latin typeface="Cambria Math" panose="02040503050406030204" pitchFamily="18" charset="0"/>
                            </a:rPr>
                            <m:t>𝑥</m:t>
                          </m:r>
                        </m:sub>
                      </m:sSub>
                      <m:r>
                        <a:rPr lang="it-IT" i="0">
                          <a:latin typeface="Cambria Math" panose="02040503050406030204" pitchFamily="18" charset="0"/>
                        </a:rPr>
                        <m:t>=−</m:t>
                      </m:r>
                      <m:f>
                        <m:fPr>
                          <m:ctrlPr>
                            <a:rPr lang="it-IT" i="1">
                              <a:solidFill>
                                <a:srgbClr val="836967"/>
                              </a:solidFill>
                              <a:latin typeface="Cambria Math" panose="02040503050406030204" pitchFamily="18" charset="0"/>
                            </a:rPr>
                          </m:ctrlPr>
                        </m:fPr>
                        <m:num>
                          <m:r>
                            <a:rPr lang="it-IT" i="0">
                              <a:latin typeface="Cambria Math" panose="02040503050406030204" pitchFamily="18" charset="0"/>
                            </a:rPr>
                            <m:t>𝜕</m:t>
                          </m:r>
                          <m:r>
                            <a:rPr lang="it-IT" i="1">
                              <a:latin typeface="Cambria Math" panose="02040503050406030204" pitchFamily="18" charset="0"/>
                            </a:rPr>
                            <m:t>𝐻</m:t>
                          </m:r>
                        </m:num>
                        <m:den>
                          <m:r>
                            <a:rPr lang="it-IT" i="0">
                              <a:latin typeface="Cambria Math" panose="02040503050406030204" pitchFamily="18" charset="0"/>
                            </a:rPr>
                            <m:t>𝜕</m:t>
                          </m:r>
                          <m:r>
                            <a:rPr lang="it-IT" i="1">
                              <a:latin typeface="Cambria Math" panose="02040503050406030204" pitchFamily="18" charset="0"/>
                            </a:rPr>
                            <m:t>𝑥</m:t>
                          </m:r>
                        </m:den>
                      </m:f>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𝜆</m:t>
                          </m:r>
                        </m:e>
                        <m:sub>
                          <m:r>
                            <a:rPr lang="it-IT" i="1">
                              <a:latin typeface="Cambria Math" panose="02040503050406030204" pitchFamily="18" charset="0"/>
                            </a:rPr>
                            <m:t>𝑥</m:t>
                          </m:r>
                        </m:sub>
                      </m:sSub>
                      <m:f>
                        <m:fPr>
                          <m:ctrlPr>
                            <a:rPr lang="it-IT" i="1">
                              <a:solidFill>
                                <a:srgbClr val="836967"/>
                              </a:solidFill>
                              <a:latin typeface="Cambria Math" panose="02040503050406030204" pitchFamily="18" charset="0"/>
                            </a:rPr>
                          </m:ctrlPr>
                        </m:fPr>
                        <m:num>
                          <m:r>
                            <a:rPr lang="it-IT" i="0">
                              <a:latin typeface="Cambria Math" panose="02040503050406030204" pitchFamily="18" charset="0"/>
                            </a:rPr>
                            <m:t>𝜕</m:t>
                          </m:r>
                          <m:r>
                            <a:rPr lang="it-IT" i="1">
                              <a:latin typeface="Cambria Math" panose="02040503050406030204" pitchFamily="18" charset="0"/>
                            </a:rPr>
                            <m:t>𝑢</m:t>
                          </m:r>
                        </m:num>
                        <m:den>
                          <m:r>
                            <a:rPr lang="it-IT" i="0">
                              <a:latin typeface="Cambria Math" panose="02040503050406030204" pitchFamily="18" charset="0"/>
                            </a:rPr>
                            <m:t>𝜕</m:t>
                          </m:r>
                          <m:r>
                            <a:rPr lang="it-IT" i="1">
                              <a:latin typeface="Cambria Math" panose="02040503050406030204" pitchFamily="18" charset="0"/>
                            </a:rPr>
                            <m:t>𝑥</m:t>
                          </m:r>
                        </m:den>
                      </m:f>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𝜆</m:t>
                          </m:r>
                        </m:e>
                        <m:sub>
                          <m:r>
                            <a:rPr lang="it-IT" i="1">
                              <a:latin typeface="Cambria Math" panose="02040503050406030204" pitchFamily="18" charset="0"/>
                            </a:rPr>
                            <m:t>𝑦</m:t>
                          </m:r>
                        </m:sub>
                      </m:sSub>
                      <m:f>
                        <m:fPr>
                          <m:ctrlPr>
                            <a:rPr lang="it-IT" i="1">
                              <a:solidFill>
                                <a:srgbClr val="836967"/>
                              </a:solidFill>
                              <a:latin typeface="Cambria Math" panose="02040503050406030204" pitchFamily="18" charset="0"/>
                            </a:rPr>
                          </m:ctrlPr>
                        </m:fPr>
                        <m:num>
                          <m:r>
                            <a:rPr lang="it-IT" i="0">
                              <a:latin typeface="Cambria Math" panose="02040503050406030204" pitchFamily="18" charset="0"/>
                            </a:rPr>
                            <m:t>𝜕</m:t>
                          </m:r>
                          <m:r>
                            <a:rPr lang="it-IT" i="1">
                              <a:latin typeface="Cambria Math" panose="02040503050406030204" pitchFamily="18" charset="0"/>
                            </a:rPr>
                            <m:t>𝜈</m:t>
                          </m:r>
                        </m:num>
                        <m:den>
                          <m:r>
                            <a:rPr lang="it-IT" i="0">
                              <a:latin typeface="Cambria Math" panose="02040503050406030204" pitchFamily="18" charset="0"/>
                            </a:rPr>
                            <m:t>𝜕</m:t>
                          </m:r>
                          <m:r>
                            <a:rPr lang="it-IT" i="1">
                              <a:latin typeface="Cambria Math" panose="02040503050406030204" pitchFamily="18" charset="0"/>
                            </a:rPr>
                            <m:t>𝑥</m:t>
                          </m:r>
                        </m:den>
                      </m:f>
                    </m:oMath>
                  </m:oMathPara>
                </a14:m>
                <a:endParaRPr lang="it-IT" dirty="0"/>
              </a:p>
              <a:p>
                <a:pPr/>
                <a14:m>
                  <m:oMathPara xmlns:m="http://schemas.openxmlformats.org/officeDocument/2006/math">
                    <m:oMathParaPr>
                      <m:jc m:val="centerGroup"/>
                    </m:oMathParaPr>
                    <m:oMath xmlns:m="http://schemas.openxmlformats.org/officeDocument/2006/math">
                      <m:r>
                        <a:rPr lang="en-US" sz="1400" b="0" i="1" smtClean="0">
                          <a:solidFill>
                            <a:srgbClr val="202122"/>
                          </a:solidFill>
                          <a:highlight>
                            <a:schemeClr val="lt1"/>
                          </a:highlight>
                          <a:latin typeface="Cambria Math" panose="02040503050406030204" pitchFamily="18" charset="0"/>
                          <a:sym typeface="Times New Roman"/>
                        </a:rPr>
                        <m:t>0</m:t>
                      </m:r>
                      <m:r>
                        <a:rPr lang="en-GB" sz="1400" b="1" i="1" smtClean="0">
                          <a:solidFill>
                            <a:srgbClr val="202122"/>
                          </a:solidFill>
                          <a:highlight>
                            <a:schemeClr val="lt1"/>
                          </a:highlight>
                          <a:latin typeface="Cambria Math" panose="02040503050406030204" pitchFamily="18" charset="0"/>
                          <a:sym typeface="Times New Roman"/>
                        </a:rPr>
                        <m:t>=</m:t>
                      </m:r>
                      <m:f>
                        <m:fPr>
                          <m:ctrlPr>
                            <a:rPr lang="en-GB" sz="1400" b="1" i="1" smtClean="0">
                              <a:solidFill>
                                <a:srgbClr val="202122"/>
                              </a:solidFill>
                              <a:highlight>
                                <a:schemeClr val="lt1"/>
                              </a:highlight>
                              <a:latin typeface="Cambria Math" panose="02040503050406030204" pitchFamily="18" charset="0"/>
                              <a:sym typeface="Times New Roman"/>
                            </a:rPr>
                          </m:ctrlPr>
                        </m:fPr>
                        <m:num>
                          <m:r>
                            <a:rPr lang="en-GB" sz="1400" b="1" i="1" smtClean="0">
                              <a:solidFill>
                                <a:srgbClr val="202122"/>
                              </a:solidFill>
                              <a:highlight>
                                <a:schemeClr val="lt1"/>
                              </a:highlight>
                              <a:latin typeface="Cambria Math" panose="02040503050406030204" pitchFamily="18" charset="0"/>
                              <a:sym typeface="Times New Roman"/>
                            </a:rPr>
                            <m:t>𝜕</m:t>
                          </m:r>
                          <m:r>
                            <a:rPr lang="en-GB" sz="1400" b="1" i="1" smtClean="0">
                              <a:solidFill>
                                <a:srgbClr val="202122"/>
                              </a:solidFill>
                              <a:highlight>
                                <a:schemeClr val="lt1"/>
                              </a:highlight>
                              <a:latin typeface="Cambria Math" panose="02040503050406030204" pitchFamily="18" charset="0"/>
                              <a:sym typeface="Times New Roman"/>
                            </a:rPr>
                            <m:t>𝐻</m:t>
                          </m:r>
                        </m:num>
                        <m:den>
                          <m:r>
                            <a:rPr lang="en-GB" sz="1400" b="1" i="1" smtClean="0">
                              <a:solidFill>
                                <a:srgbClr val="202122"/>
                              </a:solidFill>
                              <a:highlight>
                                <a:schemeClr val="lt1"/>
                              </a:highlight>
                              <a:latin typeface="Cambria Math" panose="02040503050406030204" pitchFamily="18" charset="0"/>
                              <a:sym typeface="Times New Roman"/>
                            </a:rPr>
                            <m:t>𝜕𝜃</m:t>
                          </m:r>
                        </m:den>
                      </m:f>
                      <m:r>
                        <a:rPr lang="en-GB" sz="1400" b="1" i="1" smtClean="0">
                          <a:solidFill>
                            <a:srgbClr val="202122"/>
                          </a:solidFill>
                          <a:highlight>
                            <a:schemeClr val="lt1"/>
                          </a:highlight>
                          <a:latin typeface="Cambria Math" panose="02040503050406030204" pitchFamily="18" charset="0"/>
                          <a:sym typeface="Times New Roman"/>
                        </a:rPr>
                        <m:t>=</m:t>
                      </m:r>
                      <m:r>
                        <a:rPr lang="en-GB" sz="1400" b="1" i="1" smtClean="0">
                          <a:solidFill>
                            <a:srgbClr val="202122"/>
                          </a:solidFill>
                          <a:highlight>
                            <a:schemeClr val="lt1"/>
                          </a:highlight>
                          <a:latin typeface="Cambria Math" panose="02040503050406030204" pitchFamily="18" charset="0"/>
                          <a:sym typeface="Times New Roman"/>
                        </a:rPr>
                        <m:t>𝑣</m:t>
                      </m:r>
                      <m:d>
                        <m:dPr>
                          <m:ctrlPr>
                            <a:rPr lang="en-GB" sz="1400" b="1" i="1" smtClean="0">
                              <a:solidFill>
                                <a:srgbClr val="202122"/>
                              </a:solidFill>
                              <a:highlight>
                                <a:schemeClr val="lt1"/>
                              </a:highlight>
                              <a:latin typeface="Cambria Math" panose="02040503050406030204" pitchFamily="18" charset="0"/>
                              <a:sym typeface="Times New Roman"/>
                            </a:rPr>
                          </m:ctrlPr>
                        </m:dPr>
                        <m:e>
                          <m:r>
                            <a:rPr lang="en-GB" sz="1400" b="1" i="1" smtClean="0">
                              <a:solidFill>
                                <a:srgbClr val="202122"/>
                              </a:solidFill>
                              <a:highlight>
                                <a:schemeClr val="lt1"/>
                              </a:highlight>
                              <a:latin typeface="Cambria Math" panose="02040503050406030204" pitchFamily="18" charset="0"/>
                              <a:sym typeface="Times New Roman"/>
                            </a:rPr>
                            <m:t>−</m:t>
                          </m:r>
                          <m:sSub>
                            <m:sSubPr>
                              <m:ctrlPr>
                                <a:rPr lang="en-GB" sz="1400" b="1" i="1" smtClean="0">
                                  <a:solidFill>
                                    <a:srgbClr val="202122"/>
                                  </a:solidFill>
                                  <a:highlight>
                                    <a:schemeClr val="lt1"/>
                                  </a:highlight>
                                  <a:latin typeface="Cambria Math" panose="02040503050406030204" pitchFamily="18" charset="0"/>
                                  <a:sym typeface="Times New Roman"/>
                                </a:rPr>
                              </m:ctrlPr>
                            </m:sSubPr>
                            <m:e>
                              <m:r>
                                <a:rPr lang="en-GB" sz="1400" b="1" i="1" smtClean="0">
                                  <a:solidFill>
                                    <a:srgbClr val="202122"/>
                                  </a:solidFill>
                                  <a:highlight>
                                    <a:schemeClr val="lt1"/>
                                  </a:highlight>
                                  <a:latin typeface="Cambria Math" panose="02040503050406030204" pitchFamily="18" charset="0"/>
                                  <a:sym typeface="Times New Roman"/>
                                </a:rPr>
                                <m:t>𝜆</m:t>
                              </m:r>
                            </m:e>
                            <m:sub>
                              <m:r>
                                <a:rPr lang="en-GB" sz="1400" b="1" i="1" smtClean="0">
                                  <a:solidFill>
                                    <a:srgbClr val="202122"/>
                                  </a:solidFill>
                                  <a:highlight>
                                    <a:schemeClr val="lt1"/>
                                  </a:highlight>
                                  <a:latin typeface="Cambria Math" panose="02040503050406030204" pitchFamily="18" charset="0"/>
                                  <a:sym typeface="Times New Roman"/>
                                </a:rPr>
                                <m:t>𝑥</m:t>
                              </m:r>
                            </m:sub>
                          </m:sSub>
                          <m:func>
                            <m:funcPr>
                              <m:ctrlPr>
                                <a:rPr lang="en-GB" sz="1400" b="1" i="1" smtClean="0">
                                  <a:solidFill>
                                    <a:srgbClr val="202122"/>
                                  </a:solidFill>
                                  <a:highlight>
                                    <a:schemeClr val="lt1"/>
                                  </a:highlight>
                                  <a:latin typeface="Cambria Math" panose="02040503050406030204" pitchFamily="18" charset="0"/>
                                  <a:sym typeface="Times New Roman"/>
                                </a:rPr>
                              </m:ctrlPr>
                            </m:funcPr>
                            <m:fName>
                              <m:r>
                                <m:rPr>
                                  <m:sty m:val="p"/>
                                </m:rPr>
                                <a:rPr lang="en-GB" sz="1400" b="1" i="1" smtClean="0">
                                  <a:solidFill>
                                    <a:srgbClr val="202122"/>
                                  </a:solidFill>
                                  <a:highlight>
                                    <a:schemeClr val="lt1"/>
                                  </a:highlight>
                                  <a:latin typeface="Cambria Math" panose="02040503050406030204" pitchFamily="18" charset="0"/>
                                  <a:sym typeface="Times New Roman"/>
                                </a:rPr>
                                <m:t>sin</m:t>
                              </m:r>
                            </m:fName>
                            <m:e>
                              <m:r>
                                <a:rPr lang="en-GB" sz="1400" b="1" i="1" smtClean="0">
                                  <a:solidFill>
                                    <a:srgbClr val="202122"/>
                                  </a:solidFill>
                                  <a:highlight>
                                    <a:schemeClr val="lt1"/>
                                  </a:highlight>
                                  <a:latin typeface="Cambria Math" panose="02040503050406030204" pitchFamily="18" charset="0"/>
                                  <a:sym typeface="Times New Roman"/>
                                </a:rPr>
                                <m:t>𝜃</m:t>
                              </m:r>
                            </m:e>
                          </m:func>
                          <m:r>
                            <a:rPr lang="en-GB" sz="1400" b="1" i="1" smtClean="0">
                              <a:solidFill>
                                <a:srgbClr val="202122"/>
                              </a:solidFill>
                              <a:highlight>
                                <a:schemeClr val="lt1"/>
                              </a:highlight>
                              <a:latin typeface="Cambria Math" panose="02040503050406030204" pitchFamily="18" charset="0"/>
                              <a:sym typeface="Times New Roman"/>
                            </a:rPr>
                            <m:t>+</m:t>
                          </m:r>
                          <m:sSub>
                            <m:sSubPr>
                              <m:ctrlPr>
                                <a:rPr lang="en-GB" sz="1400" b="1" i="1" smtClean="0">
                                  <a:solidFill>
                                    <a:srgbClr val="202122"/>
                                  </a:solidFill>
                                  <a:highlight>
                                    <a:schemeClr val="lt1"/>
                                  </a:highlight>
                                  <a:latin typeface="Cambria Math" panose="02040503050406030204" pitchFamily="18" charset="0"/>
                                  <a:sym typeface="Times New Roman"/>
                                </a:rPr>
                              </m:ctrlPr>
                            </m:sSubPr>
                            <m:e>
                              <m:r>
                                <a:rPr lang="en-GB" sz="1400" b="1" i="1" smtClean="0">
                                  <a:solidFill>
                                    <a:srgbClr val="202122"/>
                                  </a:solidFill>
                                  <a:highlight>
                                    <a:schemeClr val="lt1"/>
                                  </a:highlight>
                                  <a:latin typeface="Cambria Math" panose="02040503050406030204" pitchFamily="18" charset="0"/>
                                  <a:sym typeface="Times New Roman"/>
                                </a:rPr>
                                <m:t>𝜆</m:t>
                              </m:r>
                            </m:e>
                            <m:sub>
                              <m:r>
                                <a:rPr lang="en-GB" sz="1400" b="1" i="1" smtClean="0">
                                  <a:solidFill>
                                    <a:srgbClr val="202122"/>
                                  </a:solidFill>
                                  <a:highlight>
                                    <a:schemeClr val="lt1"/>
                                  </a:highlight>
                                  <a:latin typeface="Cambria Math" panose="02040503050406030204" pitchFamily="18" charset="0"/>
                                  <a:sym typeface="Times New Roman"/>
                                </a:rPr>
                                <m:t>𝑦</m:t>
                              </m:r>
                            </m:sub>
                          </m:sSub>
                          <m:func>
                            <m:funcPr>
                              <m:ctrlPr>
                                <a:rPr lang="en-GB" sz="1400" b="1" i="1" smtClean="0">
                                  <a:solidFill>
                                    <a:srgbClr val="202122"/>
                                  </a:solidFill>
                                  <a:highlight>
                                    <a:schemeClr val="lt1"/>
                                  </a:highlight>
                                  <a:latin typeface="Cambria Math" panose="02040503050406030204" pitchFamily="18" charset="0"/>
                                  <a:sym typeface="Times New Roman"/>
                                </a:rPr>
                              </m:ctrlPr>
                            </m:funcPr>
                            <m:fName>
                              <m:r>
                                <m:rPr>
                                  <m:sty m:val="p"/>
                                </m:rPr>
                                <a:rPr lang="en-GB" sz="1400" b="1" i="1" smtClean="0">
                                  <a:solidFill>
                                    <a:srgbClr val="202122"/>
                                  </a:solidFill>
                                  <a:highlight>
                                    <a:schemeClr val="lt1"/>
                                  </a:highlight>
                                  <a:latin typeface="Cambria Math" panose="02040503050406030204" pitchFamily="18" charset="0"/>
                                  <a:sym typeface="Times New Roman"/>
                                </a:rPr>
                                <m:t>cos</m:t>
                              </m:r>
                            </m:fName>
                            <m:e>
                              <m:r>
                                <a:rPr lang="en-GB" sz="1400" b="1" i="1" smtClean="0">
                                  <a:solidFill>
                                    <a:srgbClr val="202122"/>
                                  </a:solidFill>
                                  <a:highlight>
                                    <a:schemeClr val="lt1"/>
                                  </a:highlight>
                                  <a:latin typeface="Cambria Math" panose="02040503050406030204" pitchFamily="18" charset="0"/>
                                  <a:sym typeface="Times New Roman"/>
                                </a:rPr>
                                <m:t>𝜃</m:t>
                              </m:r>
                            </m:e>
                          </m:func>
                        </m:e>
                      </m:d>
                    </m:oMath>
                  </m:oMathPara>
                </a14:m>
                <a:endParaRPr lang="it-IT" dirty="0"/>
              </a:p>
            </p:txBody>
          </p:sp>
        </mc:Choice>
        <mc:Fallback xmlns="">
          <p:sp>
            <p:nvSpPr>
              <p:cNvPr id="10" name="TextBox 9">
                <a:extLst>
                  <a:ext uri="{FF2B5EF4-FFF2-40B4-BE49-F238E27FC236}">
                    <a16:creationId xmlns:a16="http://schemas.microsoft.com/office/drawing/2014/main" id="{5D7029AA-87D1-4192-B915-B9E82D8855BF}"/>
                  </a:ext>
                </a:extLst>
              </p:cNvPr>
              <p:cNvSpPr txBox="1">
                <a:spLocks noRot="1" noChangeAspect="1" noMove="1" noResize="1" noEditPoints="1" noAdjustHandles="1" noChangeArrowheads="1" noChangeShapeType="1" noTextEdit="1"/>
              </p:cNvSpPr>
              <p:nvPr/>
            </p:nvSpPr>
            <p:spPr>
              <a:xfrm>
                <a:off x="3422916" y="4737143"/>
                <a:ext cx="2653290" cy="1265796"/>
              </a:xfrm>
              <a:prstGeom prst="rect">
                <a:avLst/>
              </a:prstGeom>
              <a:blipFill>
                <a:blip r:embed="rId8"/>
                <a:stretch>
                  <a:fillRect l="-690" b="-3846"/>
                </a:stretch>
              </a:blipFill>
            </p:spPr>
            <p:txBody>
              <a:bodyPr/>
              <a:lstStyle/>
              <a:p>
                <a:r>
                  <a:rPr lang="it-IT">
                    <a:noFill/>
                  </a:rPr>
                  <a:t> </a:t>
                </a:r>
              </a:p>
            </p:txBody>
          </p:sp>
        </mc:Fallback>
      </mc:AlternateContent>
      <p:sp>
        <p:nvSpPr>
          <p:cNvPr id="21" name="TextBox 20">
            <a:extLst>
              <a:ext uri="{FF2B5EF4-FFF2-40B4-BE49-F238E27FC236}">
                <a16:creationId xmlns:a16="http://schemas.microsoft.com/office/drawing/2014/main" id="{C60E9A75-83F2-4ACB-8E40-CF3D0E054A34}"/>
              </a:ext>
            </a:extLst>
          </p:cNvPr>
          <p:cNvSpPr txBox="1"/>
          <p:nvPr/>
        </p:nvSpPr>
        <p:spPr>
          <a:xfrm>
            <a:off x="3089013" y="4423412"/>
            <a:ext cx="4033310"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And the adjoint equations are the follows :</a:t>
            </a:r>
            <a:endParaRPr lang="it-IT"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3"/>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211" name="Google Shape;211;p23"/>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212" name="Google Shape;212;p23"/>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8</a:t>
            </a:fld>
            <a:endParaRPr/>
          </a:p>
        </p:txBody>
      </p:sp>
      <p:sp>
        <p:nvSpPr>
          <p:cNvPr id="213" name="Google Shape;213;p23"/>
          <p:cNvSpPr txBox="1">
            <a:spLocks noGrp="1"/>
          </p:cNvSpPr>
          <p:nvPr>
            <p:ph type="body" idx="1"/>
          </p:nvPr>
        </p:nvSpPr>
        <p:spPr>
          <a:xfrm>
            <a:off x="382499" y="823950"/>
            <a:ext cx="8734500" cy="51321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None/>
            </a:pPr>
            <a:br>
              <a:rPr lang="en-GB" sz="1200" dirty="0">
                <a:solidFill>
                  <a:srgbClr val="202122"/>
                </a:solidFill>
                <a:highlight>
                  <a:schemeClr val="lt1"/>
                </a:highlight>
              </a:rPr>
            </a:br>
            <a:r>
              <a:rPr lang="en-GB" sz="1200" dirty="0">
                <a:solidFill>
                  <a:srgbClr val="202122"/>
                </a:solidFill>
                <a:highlight>
                  <a:schemeClr val="lt1"/>
                </a:highlight>
              </a:rPr>
              <a:t>                                            </a:t>
            </a:r>
            <a:r>
              <a:rPr lang="en-GB" sz="1800" b="1" dirty="0">
                <a:solidFill>
                  <a:srgbClr val="202122"/>
                </a:solidFill>
                <a:highlight>
                  <a:schemeClr val="lt1"/>
                </a:highlight>
                <a:latin typeface="Times New Roman"/>
                <a:ea typeface="Times New Roman"/>
                <a:cs typeface="Times New Roman"/>
                <a:sym typeface="Times New Roman"/>
              </a:rPr>
              <a:t>Zermelo's Problem General Solution  </a:t>
            </a:r>
            <a:r>
              <a:rPr lang="en-GB" sz="1600" b="1" dirty="0">
                <a:solidFill>
                  <a:srgbClr val="202122"/>
                </a:solidFill>
                <a:highlight>
                  <a:schemeClr val="lt1"/>
                </a:highlight>
                <a:latin typeface="Times New Roman"/>
                <a:ea typeface="Times New Roman"/>
                <a:cs typeface="Times New Roman"/>
                <a:sym typeface="Times New Roman"/>
              </a:rPr>
              <a:t>    </a:t>
            </a:r>
            <a:br>
              <a:rPr lang="en-GB" sz="1600" b="1" dirty="0">
                <a:solidFill>
                  <a:srgbClr val="202122"/>
                </a:solidFill>
                <a:highlight>
                  <a:schemeClr val="lt1"/>
                </a:highlight>
                <a:latin typeface="Times New Roman"/>
                <a:ea typeface="Times New Roman"/>
                <a:cs typeface="Times New Roman"/>
                <a:sym typeface="Times New Roman"/>
              </a:rPr>
            </a:br>
            <a:br>
              <a:rPr lang="en-GB" sz="1600" dirty="0">
                <a:solidFill>
                  <a:srgbClr val="202122"/>
                </a:solidFill>
                <a:highlight>
                  <a:schemeClr val="lt1"/>
                </a:highlight>
                <a:latin typeface="Times New Roman"/>
                <a:ea typeface="Times New Roman"/>
                <a:cs typeface="Times New Roman"/>
                <a:sym typeface="Times New Roman"/>
              </a:rPr>
            </a:br>
            <a:br>
              <a:rPr lang="en-GB" sz="1400" dirty="0">
                <a:solidFill>
                  <a:srgbClr val="202122"/>
                </a:solidFill>
                <a:highlight>
                  <a:schemeClr val="lt1"/>
                </a:highlight>
                <a:latin typeface="Times New Roman"/>
                <a:ea typeface="Times New Roman"/>
                <a:cs typeface="Times New Roman"/>
                <a:sym typeface="Times New Roman"/>
              </a:rPr>
            </a:br>
            <a:br>
              <a:rPr lang="en-GB" sz="1200" dirty="0">
                <a:solidFill>
                  <a:srgbClr val="202122"/>
                </a:solidFill>
                <a:highlight>
                  <a:schemeClr val="lt1"/>
                </a:highlight>
                <a:latin typeface="Times New Roman"/>
                <a:ea typeface="Times New Roman"/>
                <a:cs typeface="Times New Roman"/>
                <a:sym typeface="Times New Roman"/>
              </a:rPr>
            </a:br>
            <a:r>
              <a:rPr lang="en-GB" sz="1200" dirty="0">
                <a:solidFill>
                  <a:srgbClr val="202122"/>
                </a:solidFill>
                <a:highlight>
                  <a:schemeClr val="lt1"/>
                </a:highlight>
                <a:latin typeface="Times New Roman"/>
                <a:ea typeface="Times New Roman"/>
                <a:cs typeface="Times New Roman"/>
                <a:sym typeface="Times New Roman"/>
              </a:rPr>
              <a:t>          </a:t>
            </a:r>
            <a:br>
              <a:rPr lang="en-GB" sz="1200" u="sng" dirty="0">
                <a:solidFill>
                  <a:srgbClr val="202122"/>
                </a:solidFill>
                <a:highlight>
                  <a:schemeClr val="lt1"/>
                </a:highlight>
                <a:latin typeface="Times New Roman"/>
                <a:ea typeface="Times New Roman"/>
                <a:cs typeface="Times New Roman"/>
                <a:sym typeface="Times New Roman"/>
              </a:rPr>
            </a:br>
            <a:endParaRPr dirty="0"/>
          </a:p>
        </p:txBody>
      </p:sp>
      <p:sp>
        <p:nvSpPr>
          <p:cNvPr id="214" name="Google Shape;214;p23"/>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dirty="0">
                <a:solidFill>
                  <a:schemeClr val="lt1"/>
                </a:solidFill>
              </a:rPr>
              <a:t>Zermelo’s Problem </a:t>
            </a: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p:txBody>
      </p:sp>
      <p:sp>
        <p:nvSpPr>
          <p:cNvPr id="215" name="Google Shape;215;p23"/>
          <p:cNvSpPr txBox="1">
            <a:spLocks noGrp="1"/>
          </p:cNvSpPr>
          <p:nvPr>
            <p:ph type="title"/>
          </p:nvPr>
        </p:nvSpPr>
        <p:spPr>
          <a:xfrm>
            <a:off x="652887" y="242850"/>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latin typeface="Times New Roman"/>
                <a:ea typeface="Times New Roman"/>
                <a:cs typeface="Times New Roman"/>
                <a:sym typeface="Times New Roman"/>
              </a:rPr>
              <a:t>Zermelo’s</a:t>
            </a:r>
            <a:r>
              <a:rPr lang="en-GB" dirty="0">
                <a:latin typeface="Times New Roman"/>
                <a:ea typeface="Times New Roman"/>
                <a:cs typeface="Times New Roman"/>
                <a:sym typeface="Times New Roman"/>
              </a:rPr>
              <a:t> Navigation Problem</a:t>
            </a:r>
            <a:endParaRPr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99967862-8CBA-43F5-A28A-FEDFF18E289B}"/>
                  </a:ext>
                </a:extLst>
              </p:cNvPr>
              <p:cNvSpPr txBox="1"/>
              <p:nvPr/>
            </p:nvSpPr>
            <p:spPr>
              <a:xfrm>
                <a:off x="2412582" y="1750361"/>
                <a:ext cx="4449451" cy="1169551"/>
              </a:xfrm>
              <a:prstGeom prst="rect">
                <a:avLst/>
              </a:prstGeom>
              <a:noFill/>
            </p:spPr>
            <p:txBody>
              <a:bodyPr wrap="square" rtlCol="0">
                <a:spAutoFit/>
              </a:bodyPr>
              <a:lstStyle/>
              <a:p>
                <a:pPr/>
                <a:r>
                  <a:rPr lang="en-US" dirty="0">
                    <a:latin typeface="Times New Roman" panose="02020603050405020304" pitchFamily="18" charset="0"/>
                    <a:cs typeface="Times New Roman" panose="02020603050405020304" pitchFamily="18" charset="0"/>
                  </a:rPr>
                  <a:t>That pervious problem In which the Hamiltonian is not an explicit function of time H=constant </a:t>
                </a:r>
                <a14:m>
                  <m:oMath xmlns:m="http://schemas.openxmlformats.org/officeDocument/2006/math">
                    <m:r>
                      <a:rPr lang="en-US" i="1">
                        <a:latin typeface="Cambria Math" panose="02040503050406030204" pitchFamily="18" charset="0"/>
                      </a:rPr>
                      <m:t>0</m:t>
                    </m:r>
                    <m:r>
                      <m:rPr>
                        <m:nor/>
                      </m:rPr>
                      <a:rPr lang="it-IT" b="0" i="0" smtClean="0">
                        <a:latin typeface="Cambria Math" panose="02040503050406030204" pitchFamily="18" charset="0"/>
                      </a:rPr>
                      <m:t> </m:t>
                    </m:r>
                    <m:r>
                      <m:rPr>
                        <m:nor/>
                      </m:rPr>
                      <a:rPr lang="en-US" dirty="0">
                        <a:latin typeface="Times New Roman" panose="02020603050405020304" pitchFamily="18" charset="0"/>
                        <a:cs typeface="Times New Roman" panose="02020603050405020304" pitchFamily="18" charset="0"/>
                      </a:rPr>
                      <m:t>is</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an</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integral</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of</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the</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system</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and</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since</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we</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are</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minimizing</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the</m:t>
                    </m:r>
                    <m:r>
                      <m:rPr>
                        <m:nor/>
                      </m:rPr>
                      <a:rPr lang="en-US" dirty="0">
                        <a:latin typeface="Times New Roman" panose="02020603050405020304" pitchFamily="18" charset="0"/>
                        <a:cs typeface="Times New Roman" panose="02020603050405020304" pitchFamily="18" charset="0"/>
                      </a:rPr>
                      <m:t> </m:t>
                    </m:r>
                    <m:r>
                      <m:rPr>
                        <m:nor/>
                      </m:rPr>
                      <a:rPr lang="en-US" dirty="0">
                        <a:latin typeface="Times New Roman" panose="02020603050405020304" pitchFamily="18" charset="0"/>
                        <a:cs typeface="Times New Roman" panose="02020603050405020304" pitchFamily="18" charset="0"/>
                      </a:rPr>
                      <m:t>time</m:t>
                    </m:r>
                  </m:oMath>
                </a14:m>
                <a:br>
                  <a:rPr lang="en-US"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r>
                        <m:rPr>
                          <m:nor/>
                        </m:rPr>
                        <a:rPr lang="en-US" dirty="0">
                          <a:latin typeface="Times New Roman" panose="02020603050405020304" pitchFamily="18" charset="0"/>
                          <a:cs typeface="Times New Roman" panose="02020603050405020304" pitchFamily="18" charset="0"/>
                        </a:rPr>
                        <m:t>  </m:t>
                      </m:r>
                      <m:r>
                        <a:rPr lang="en-US" i="1">
                          <a:latin typeface="Cambria Math" panose="02040503050406030204" pitchFamily="18" charset="0"/>
                        </a:rPr>
                        <m:t>𝐻</m:t>
                      </m:r>
                      <m:d>
                        <m:dPr>
                          <m:begChr m:val="["/>
                          <m:endChr m:val="]"/>
                          <m:ctrlPr>
                            <a:rPr lang="en-US" i="1">
                              <a:solidFill>
                                <a:srgbClr val="836967"/>
                              </a:solidFill>
                              <a:latin typeface="Cambria Math" panose="02040503050406030204" pitchFamily="18" charset="0"/>
                            </a:rPr>
                          </m:ctrlPr>
                        </m:dPr>
                        <m:e>
                          <m:sSub>
                            <m:sSubPr>
                              <m:ctrlPr>
                                <a:rPr lang="en-US" i="1">
                                  <a:solidFill>
                                    <a:srgbClr val="836967"/>
                                  </a:solidFill>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𝐹</m:t>
                              </m:r>
                            </m:sub>
                          </m:sSub>
                        </m:e>
                      </m:d>
                      <m:r>
                        <a:rPr lang="en-US" i="1" smtClean="0">
                          <a:latin typeface="Cambria Math" panose="02040503050406030204" pitchFamily="18" charset="0"/>
                        </a:rPr>
                        <m:t>→</m:t>
                      </m:r>
                      <m:r>
                        <a:rPr lang="en-US" i="1" smtClean="0">
                          <a:latin typeface="Cambria Math" panose="02040503050406030204" pitchFamily="18" charset="0"/>
                        </a:rPr>
                        <m:t>𝐻</m:t>
                      </m:r>
                      <m:r>
                        <a:rPr lang="en-US" i="1" smtClean="0">
                          <a:latin typeface="Cambria Math" panose="02040503050406030204" pitchFamily="18" charset="0"/>
                        </a:rPr>
                        <m:t>=0</m:t>
                      </m:r>
                    </m:oMath>
                  </m:oMathPara>
                </a14:m>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and we can get the following equations  </a:t>
                </a:r>
                <a:endParaRPr lang="it-IT" dirty="0">
                  <a:latin typeface="Times New Roman" panose="02020603050405020304" pitchFamily="18" charset="0"/>
                  <a:cs typeface="Times New Roman" panose="02020603050405020304" pitchFamily="18" charset="0"/>
                </a:endParaRPr>
              </a:p>
            </p:txBody>
          </p:sp>
        </mc:Choice>
        <mc:Fallback xmlns="">
          <p:sp>
            <p:nvSpPr>
              <p:cNvPr id="2" name="TextBox 1">
                <a:extLst>
                  <a:ext uri="{FF2B5EF4-FFF2-40B4-BE49-F238E27FC236}">
                    <a16:creationId xmlns:a16="http://schemas.microsoft.com/office/drawing/2014/main" id="{99967862-8CBA-43F5-A28A-FEDFF18E289B}"/>
                  </a:ext>
                </a:extLst>
              </p:cNvPr>
              <p:cNvSpPr txBox="1">
                <a:spLocks noRot="1" noChangeAspect="1" noMove="1" noResize="1" noEditPoints="1" noAdjustHandles="1" noChangeArrowheads="1" noChangeShapeType="1" noTextEdit="1"/>
              </p:cNvSpPr>
              <p:nvPr/>
            </p:nvSpPr>
            <p:spPr>
              <a:xfrm>
                <a:off x="2412582" y="1750361"/>
                <a:ext cx="4449451" cy="1169551"/>
              </a:xfrm>
              <a:prstGeom prst="rect">
                <a:avLst/>
              </a:prstGeom>
              <a:blipFill>
                <a:blip r:embed="rId3"/>
                <a:stretch>
                  <a:fillRect l="-411" t="-1042" b="-4688"/>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69833787-6CD7-4FB2-96DB-9359B1490E58}"/>
                  </a:ext>
                </a:extLst>
              </p:cNvPr>
              <p:cNvSpPr txBox="1"/>
              <p:nvPr/>
            </p:nvSpPr>
            <p:spPr>
              <a:xfrm>
                <a:off x="2635616" y="3197880"/>
                <a:ext cx="3612784" cy="173528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𝜆</m:t>
                          </m:r>
                        </m:e>
                        <m:sub>
                          <m:r>
                            <a:rPr lang="it-IT" i="1" smtClean="0">
                              <a:latin typeface="Cambria Math" panose="02040503050406030204" pitchFamily="18" charset="0"/>
                            </a:rPr>
                            <m:t>𝑥</m:t>
                          </m:r>
                        </m:sub>
                      </m:sSub>
                      <m:r>
                        <a:rPr lang="it-IT" i="1" smtClean="0">
                          <a:latin typeface="Cambria Math" panose="02040503050406030204" pitchFamily="18" charset="0"/>
                        </a:rPr>
                        <m:t>=</m:t>
                      </m:r>
                      <m:f>
                        <m:fPr>
                          <m:ctrlPr>
                            <a:rPr lang="it-IT" i="1" smtClean="0">
                              <a:solidFill>
                                <a:srgbClr val="836967"/>
                              </a:solidFill>
                              <a:latin typeface="Cambria Math" panose="02040503050406030204" pitchFamily="18" charset="0"/>
                            </a:rPr>
                          </m:ctrlPr>
                        </m:fPr>
                        <m:num>
                          <m:r>
                            <a:rPr lang="it-IT" i="1" smtClean="0">
                              <a:latin typeface="Cambria Math" panose="02040503050406030204" pitchFamily="18" charset="0"/>
                            </a:rPr>
                            <m:t>−</m:t>
                          </m:r>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cos</m:t>
                              </m:r>
                            </m:fName>
                            <m:e>
                              <m:r>
                                <a:rPr lang="it-IT" i="1" smtClean="0">
                                  <a:latin typeface="Cambria Math" panose="02040503050406030204" pitchFamily="18" charset="0"/>
                                </a:rPr>
                                <m:t>𝜃</m:t>
                              </m:r>
                            </m:e>
                          </m:func>
                        </m:num>
                        <m:den>
                          <m:r>
                            <a:rPr lang="it-IT" i="1" smtClean="0">
                              <a:latin typeface="Cambria Math" panose="02040503050406030204" pitchFamily="18" charset="0"/>
                            </a:rPr>
                            <m:t>𝑉</m:t>
                          </m:r>
                          <m:r>
                            <a:rPr lang="it-IT" i="1" smtClean="0">
                              <a:latin typeface="Cambria Math" panose="02040503050406030204" pitchFamily="18" charset="0"/>
                            </a:rPr>
                            <m:t>+</m:t>
                          </m:r>
                          <m:r>
                            <a:rPr lang="it-IT" i="1" smtClean="0">
                              <a:latin typeface="Cambria Math" panose="02040503050406030204" pitchFamily="18" charset="0"/>
                            </a:rPr>
                            <m:t>𝑢</m:t>
                          </m:r>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cos</m:t>
                              </m:r>
                            </m:fName>
                            <m:e>
                              <m:r>
                                <a:rPr lang="it-IT" i="1" smtClean="0">
                                  <a:latin typeface="Cambria Math" panose="02040503050406030204" pitchFamily="18" charset="0"/>
                                </a:rPr>
                                <m:t>𝜃</m:t>
                              </m:r>
                            </m:e>
                          </m:func>
                          <m:r>
                            <a:rPr lang="it-IT" i="1" smtClean="0">
                              <a:latin typeface="Cambria Math" panose="02040503050406030204" pitchFamily="18" charset="0"/>
                            </a:rPr>
                            <m:t>+</m:t>
                          </m:r>
                          <m:r>
                            <a:rPr lang="it-IT" i="1" smtClean="0">
                              <a:latin typeface="Cambria Math" panose="02040503050406030204" pitchFamily="18" charset="0"/>
                            </a:rPr>
                            <m:t>𝜈</m:t>
                          </m:r>
                          <m:func>
                            <m:funcPr>
                              <m:ctrlPr>
                                <a:rPr lang="it-IT" i="1" smtClean="0">
                                  <a:latin typeface="Cambria Math" panose="02040503050406030204" pitchFamily="18" charset="0"/>
                                </a:rPr>
                              </m:ctrlPr>
                            </m:funcPr>
                            <m:fName>
                              <m:r>
                                <m:rPr>
                                  <m:sty m:val="p"/>
                                </m:rPr>
                                <a:rPr lang="it-IT" i="1" smtClean="0">
                                  <a:latin typeface="Cambria Math" panose="02040503050406030204" pitchFamily="18" charset="0"/>
                                </a:rPr>
                                <m:t>sin</m:t>
                              </m:r>
                            </m:fName>
                            <m:e>
                              <m:r>
                                <a:rPr lang="it-IT" i="1" smtClean="0">
                                  <a:latin typeface="Cambria Math" panose="02040503050406030204" pitchFamily="18" charset="0"/>
                                </a:rPr>
                                <m:t>𝜃</m:t>
                              </m:r>
                            </m:e>
                          </m:func>
                        </m:den>
                      </m:f>
                    </m:oMath>
                  </m:oMathPara>
                </a14:m>
                <a:endParaRPr lang="it-IT" dirty="0"/>
              </a:p>
              <a:p>
                <a:endParaRPr lang="it-IT" dirty="0"/>
              </a:p>
              <a:p>
                <a:pPr/>
                <a14:m>
                  <m:oMathPara xmlns:m="http://schemas.openxmlformats.org/officeDocument/2006/math">
                    <m:oMathParaPr>
                      <m:jc m:val="centerGroup"/>
                    </m:oMathParaPr>
                    <m:oMath xmlns:m="http://schemas.openxmlformats.org/officeDocument/2006/math">
                      <m:sSub>
                        <m:sSubPr>
                          <m:ctrlPr>
                            <a:rPr lang="en-GB" sz="1400" i="1" smtClean="0">
                              <a:solidFill>
                                <a:srgbClr val="202122"/>
                              </a:solidFill>
                              <a:highlight>
                                <a:schemeClr val="lt1"/>
                              </a:highlight>
                              <a:latin typeface="Cambria Math" panose="02040503050406030204" pitchFamily="18" charset="0"/>
                              <a:sym typeface="Times New Roman"/>
                            </a:rPr>
                          </m:ctrlPr>
                        </m:sSubPr>
                        <m:e>
                          <m:r>
                            <a:rPr lang="en-GB" sz="1400" i="1" smtClean="0">
                              <a:solidFill>
                                <a:srgbClr val="202122"/>
                              </a:solidFill>
                              <a:highlight>
                                <a:schemeClr val="lt1"/>
                              </a:highlight>
                              <a:latin typeface="Cambria Math" panose="02040503050406030204" pitchFamily="18" charset="0"/>
                              <a:sym typeface="Times New Roman"/>
                            </a:rPr>
                            <m:t>𝜆</m:t>
                          </m:r>
                        </m:e>
                        <m:sub>
                          <m:r>
                            <a:rPr lang="en-GB" sz="1400" i="1" smtClean="0">
                              <a:solidFill>
                                <a:srgbClr val="202122"/>
                              </a:solidFill>
                              <a:highlight>
                                <a:schemeClr val="lt1"/>
                              </a:highlight>
                              <a:latin typeface="Cambria Math" panose="02040503050406030204" pitchFamily="18" charset="0"/>
                              <a:sym typeface="Times New Roman"/>
                            </a:rPr>
                            <m:t>𝑦</m:t>
                          </m:r>
                        </m:sub>
                      </m:sSub>
                      <m:r>
                        <a:rPr lang="en-GB" sz="1400" i="1" smtClean="0">
                          <a:solidFill>
                            <a:srgbClr val="202122"/>
                          </a:solidFill>
                          <a:highlight>
                            <a:schemeClr val="lt1"/>
                          </a:highlight>
                          <a:latin typeface="Cambria Math" panose="02040503050406030204" pitchFamily="18" charset="0"/>
                          <a:sym typeface="Times New Roman"/>
                        </a:rPr>
                        <m:t>=</m:t>
                      </m:r>
                      <m:f>
                        <m:fPr>
                          <m:ctrlPr>
                            <a:rPr lang="en-GB" sz="1400" i="1" smtClean="0">
                              <a:solidFill>
                                <a:srgbClr val="202122"/>
                              </a:solidFill>
                              <a:highlight>
                                <a:schemeClr val="lt1"/>
                              </a:highlight>
                              <a:latin typeface="Cambria Math" panose="02040503050406030204" pitchFamily="18" charset="0"/>
                              <a:sym typeface="Times New Roman"/>
                            </a:rPr>
                          </m:ctrlPr>
                        </m:fPr>
                        <m:num>
                          <m:r>
                            <a:rPr lang="en-GB" sz="1400" i="1" smtClean="0">
                              <a:solidFill>
                                <a:srgbClr val="202122"/>
                              </a:solidFill>
                              <a:highlight>
                                <a:schemeClr val="lt1"/>
                              </a:highlight>
                              <a:latin typeface="Cambria Math" panose="02040503050406030204" pitchFamily="18" charset="0"/>
                              <a:sym typeface="Times New Roman"/>
                            </a:rPr>
                            <m:t>−</m:t>
                          </m:r>
                          <m:func>
                            <m:funcPr>
                              <m:ctrlPr>
                                <a:rPr lang="en-GB" sz="1400" i="1" smtClean="0">
                                  <a:solidFill>
                                    <a:srgbClr val="202122"/>
                                  </a:solidFill>
                                  <a:highlight>
                                    <a:schemeClr val="lt1"/>
                                  </a:highlight>
                                  <a:latin typeface="Cambria Math" panose="02040503050406030204" pitchFamily="18" charset="0"/>
                                  <a:sym typeface="Times New Roman"/>
                                </a:rPr>
                              </m:ctrlPr>
                            </m:funcPr>
                            <m:fName>
                              <m:r>
                                <m:rPr>
                                  <m:sty m:val="p"/>
                                </m:rPr>
                                <a:rPr lang="en-GB" sz="1400" i="1" smtClean="0">
                                  <a:solidFill>
                                    <a:srgbClr val="202122"/>
                                  </a:solidFill>
                                  <a:highlight>
                                    <a:schemeClr val="lt1"/>
                                  </a:highlight>
                                  <a:latin typeface="Cambria Math" panose="02040503050406030204" pitchFamily="18" charset="0"/>
                                  <a:sym typeface="Times New Roman"/>
                                </a:rPr>
                                <m:t>sin</m:t>
                              </m:r>
                            </m:fName>
                            <m:e>
                              <m:r>
                                <a:rPr lang="en-GB" sz="1400" i="1" smtClean="0">
                                  <a:solidFill>
                                    <a:srgbClr val="202122"/>
                                  </a:solidFill>
                                  <a:highlight>
                                    <a:schemeClr val="lt1"/>
                                  </a:highlight>
                                  <a:latin typeface="Cambria Math" panose="02040503050406030204" pitchFamily="18" charset="0"/>
                                  <a:sym typeface="Times New Roman"/>
                                </a:rPr>
                                <m:t>𝜃</m:t>
                              </m:r>
                            </m:e>
                          </m:func>
                        </m:num>
                        <m:den>
                          <m:r>
                            <a:rPr lang="en-GB" sz="1400" i="1" smtClean="0">
                              <a:solidFill>
                                <a:srgbClr val="202122"/>
                              </a:solidFill>
                              <a:highlight>
                                <a:schemeClr val="lt1"/>
                              </a:highlight>
                              <a:latin typeface="Cambria Math" panose="02040503050406030204" pitchFamily="18" charset="0"/>
                              <a:sym typeface="Times New Roman"/>
                            </a:rPr>
                            <m:t>𝑉</m:t>
                          </m:r>
                          <m:r>
                            <a:rPr lang="en-GB" sz="1400" i="1" smtClean="0">
                              <a:solidFill>
                                <a:srgbClr val="202122"/>
                              </a:solidFill>
                              <a:highlight>
                                <a:schemeClr val="lt1"/>
                              </a:highlight>
                              <a:latin typeface="Cambria Math" panose="02040503050406030204" pitchFamily="18" charset="0"/>
                              <a:sym typeface="Times New Roman"/>
                            </a:rPr>
                            <m:t>+</m:t>
                          </m:r>
                          <m:r>
                            <a:rPr lang="en-GB" sz="1400" i="1" smtClean="0">
                              <a:solidFill>
                                <a:srgbClr val="202122"/>
                              </a:solidFill>
                              <a:highlight>
                                <a:schemeClr val="lt1"/>
                              </a:highlight>
                              <a:latin typeface="Cambria Math" panose="02040503050406030204" pitchFamily="18" charset="0"/>
                              <a:sym typeface="Times New Roman"/>
                            </a:rPr>
                            <m:t>𝑢</m:t>
                          </m:r>
                          <m:func>
                            <m:funcPr>
                              <m:ctrlPr>
                                <a:rPr lang="en-GB" sz="1400" i="1" smtClean="0">
                                  <a:solidFill>
                                    <a:srgbClr val="202122"/>
                                  </a:solidFill>
                                  <a:highlight>
                                    <a:schemeClr val="lt1"/>
                                  </a:highlight>
                                  <a:latin typeface="Cambria Math" panose="02040503050406030204" pitchFamily="18" charset="0"/>
                                  <a:sym typeface="Times New Roman"/>
                                </a:rPr>
                              </m:ctrlPr>
                            </m:funcPr>
                            <m:fName>
                              <m:r>
                                <m:rPr>
                                  <m:sty m:val="p"/>
                                </m:rPr>
                                <a:rPr lang="en-GB" sz="1400" i="1" smtClean="0">
                                  <a:solidFill>
                                    <a:srgbClr val="202122"/>
                                  </a:solidFill>
                                  <a:highlight>
                                    <a:schemeClr val="lt1"/>
                                  </a:highlight>
                                  <a:latin typeface="Cambria Math" panose="02040503050406030204" pitchFamily="18" charset="0"/>
                                  <a:sym typeface="Times New Roman"/>
                                </a:rPr>
                                <m:t>cos</m:t>
                              </m:r>
                            </m:fName>
                            <m:e>
                              <m:r>
                                <a:rPr lang="en-GB" sz="1400" i="1" smtClean="0">
                                  <a:solidFill>
                                    <a:srgbClr val="202122"/>
                                  </a:solidFill>
                                  <a:highlight>
                                    <a:schemeClr val="lt1"/>
                                  </a:highlight>
                                  <a:latin typeface="Cambria Math" panose="02040503050406030204" pitchFamily="18" charset="0"/>
                                  <a:sym typeface="Times New Roman"/>
                                </a:rPr>
                                <m:t>𝜃</m:t>
                              </m:r>
                            </m:e>
                          </m:func>
                          <m:r>
                            <a:rPr lang="en-GB" sz="1400" i="1" smtClean="0">
                              <a:solidFill>
                                <a:srgbClr val="202122"/>
                              </a:solidFill>
                              <a:highlight>
                                <a:schemeClr val="lt1"/>
                              </a:highlight>
                              <a:latin typeface="Cambria Math" panose="02040503050406030204" pitchFamily="18" charset="0"/>
                              <a:sym typeface="Times New Roman"/>
                            </a:rPr>
                            <m:t>+</m:t>
                          </m:r>
                          <m:r>
                            <a:rPr lang="en-GB" sz="1400" i="1" smtClean="0">
                              <a:solidFill>
                                <a:srgbClr val="202122"/>
                              </a:solidFill>
                              <a:highlight>
                                <a:schemeClr val="lt1"/>
                              </a:highlight>
                              <a:latin typeface="Cambria Math" panose="02040503050406030204" pitchFamily="18" charset="0"/>
                              <a:sym typeface="Times New Roman"/>
                            </a:rPr>
                            <m:t>𝜈</m:t>
                          </m:r>
                          <m:func>
                            <m:funcPr>
                              <m:ctrlPr>
                                <a:rPr lang="en-GB" sz="1400" i="1" smtClean="0">
                                  <a:solidFill>
                                    <a:srgbClr val="202122"/>
                                  </a:solidFill>
                                  <a:highlight>
                                    <a:schemeClr val="lt1"/>
                                  </a:highlight>
                                  <a:latin typeface="Cambria Math" panose="02040503050406030204" pitchFamily="18" charset="0"/>
                                  <a:sym typeface="Times New Roman"/>
                                </a:rPr>
                              </m:ctrlPr>
                            </m:funcPr>
                            <m:fName>
                              <m:r>
                                <m:rPr>
                                  <m:sty m:val="p"/>
                                </m:rPr>
                                <a:rPr lang="en-GB" sz="1400" i="1" smtClean="0">
                                  <a:solidFill>
                                    <a:srgbClr val="202122"/>
                                  </a:solidFill>
                                  <a:highlight>
                                    <a:schemeClr val="lt1"/>
                                  </a:highlight>
                                  <a:latin typeface="Cambria Math" panose="02040503050406030204" pitchFamily="18" charset="0"/>
                                  <a:sym typeface="Times New Roman"/>
                                </a:rPr>
                                <m:t>sin</m:t>
                              </m:r>
                            </m:fName>
                            <m:e>
                              <m:r>
                                <a:rPr lang="en-GB" sz="1400" i="1" smtClean="0">
                                  <a:solidFill>
                                    <a:srgbClr val="202122"/>
                                  </a:solidFill>
                                  <a:highlight>
                                    <a:schemeClr val="lt1"/>
                                  </a:highlight>
                                  <a:latin typeface="Cambria Math" panose="02040503050406030204" pitchFamily="18" charset="0"/>
                                  <a:sym typeface="Times New Roman"/>
                                </a:rPr>
                                <m:t>𝜃</m:t>
                              </m:r>
                            </m:e>
                          </m:func>
                        </m:den>
                      </m:f>
                    </m:oMath>
                  </m:oMathPara>
                </a14:m>
                <a:endParaRPr lang="it-IT" dirty="0"/>
              </a:p>
              <a:p>
                <a:endParaRPr lang="it-IT" dirty="0"/>
              </a:p>
              <a:p>
                <a:pPr/>
                <a14:m>
                  <m:oMathPara xmlns:m="http://schemas.openxmlformats.org/officeDocument/2006/math">
                    <m:oMathParaPr>
                      <m:jc m:val="centerGroup"/>
                    </m:oMathParaPr>
                    <m:oMath xmlns:m="http://schemas.openxmlformats.org/officeDocument/2006/math">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𝜃</m:t>
                          </m:r>
                        </m:e>
                      </m:acc>
                      <m:r>
                        <a:rPr lang="en-US" i="1" smtClean="0">
                          <a:latin typeface="Cambria Math" panose="02040503050406030204" pitchFamily="18" charset="0"/>
                        </a:rPr>
                        <m:t>=</m:t>
                      </m:r>
                      <m:func>
                        <m:funcPr>
                          <m:ctrlPr>
                            <a:rPr lang="en-US" i="1" smtClean="0">
                              <a:latin typeface="Cambria Math" panose="02040503050406030204" pitchFamily="18" charset="0"/>
                            </a:rPr>
                          </m:ctrlPr>
                        </m:funcPr>
                        <m:fName>
                          <m:sSup>
                            <m:sSupPr>
                              <m:ctrlPr>
                                <a:rPr lang="en-US" i="1" smtClean="0">
                                  <a:solidFill>
                                    <a:srgbClr val="836967"/>
                                  </a:solidFill>
                                  <a:latin typeface="Cambria Math" panose="02040503050406030204" pitchFamily="18" charset="0"/>
                                </a:rPr>
                              </m:ctrlPr>
                            </m:sSupPr>
                            <m:e>
                              <m:r>
                                <m:rPr>
                                  <m:sty m:val="p"/>
                                </m:rPr>
                                <a:rPr lang="en-US" i="1" smtClean="0">
                                  <a:latin typeface="Cambria Math" panose="02040503050406030204" pitchFamily="18" charset="0"/>
                                </a:rPr>
                                <m:t>sin</m:t>
                              </m:r>
                            </m:e>
                            <m:sup>
                              <m:r>
                                <a:rPr lang="en-US" i="1" smtClean="0">
                                  <a:latin typeface="Cambria Math" panose="02040503050406030204" pitchFamily="18" charset="0"/>
                                </a:rPr>
                                <m:t>2</m:t>
                              </m:r>
                            </m:sup>
                          </m:sSup>
                        </m:fName>
                        <m:e>
                          <m:f>
                            <m:fPr>
                              <m:ctrlPr>
                                <a:rPr lang="en-US" i="1" smtClean="0">
                                  <a:solidFill>
                                    <a:srgbClr val="836967"/>
                                  </a:solidFill>
                                  <a:latin typeface="Cambria Math" panose="02040503050406030204" pitchFamily="18" charset="0"/>
                                </a:rPr>
                              </m:ctrlPr>
                            </m:fPr>
                            <m:num>
                              <m:r>
                                <a:rPr lang="en-US" i="1" smtClean="0">
                                  <a:latin typeface="Cambria Math" panose="02040503050406030204" pitchFamily="18" charset="0"/>
                                </a:rPr>
                                <m:t>𝜕</m:t>
                              </m:r>
                              <m:r>
                                <a:rPr lang="en-US" i="1" smtClean="0">
                                  <a:latin typeface="Cambria Math" panose="02040503050406030204" pitchFamily="18" charset="0"/>
                                </a:rPr>
                                <m:t>𝑣</m:t>
                              </m:r>
                            </m:num>
                            <m:den>
                              <m:r>
                                <a:rPr lang="en-US" i="1" smtClean="0">
                                  <a:latin typeface="Cambria Math" panose="02040503050406030204" pitchFamily="18" charset="0"/>
                                </a:rPr>
                                <m:t>𝜕</m:t>
                              </m:r>
                              <m:r>
                                <a:rPr lang="en-US" i="1" smtClean="0">
                                  <a:latin typeface="Cambria Math" panose="02040503050406030204" pitchFamily="18" charset="0"/>
                                </a:rPr>
                                <m:t>𝑋</m:t>
                              </m:r>
                            </m:den>
                          </m:f>
                        </m:e>
                      </m:func>
                      <m:r>
                        <a:rPr lang="en-US" i="1" smtClean="0">
                          <a:latin typeface="Cambria Math" panose="02040503050406030204" pitchFamily="18" charset="0"/>
                        </a:rPr>
                        <m:t>+</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sin</m:t>
                          </m:r>
                        </m:fName>
                        <m:e>
                          <m:r>
                            <a:rPr lang="en-US" i="1" smtClean="0">
                              <a:latin typeface="Cambria Math" panose="02040503050406030204" pitchFamily="18" charset="0"/>
                            </a:rPr>
                            <m:t>𝜃</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cos</m:t>
                              </m:r>
                            </m:fName>
                            <m:e>
                              <m:d>
                                <m:dPr>
                                  <m:ctrlPr>
                                    <a:rPr lang="en-US" i="1" smtClean="0">
                                      <a:solidFill>
                                        <a:srgbClr val="836967"/>
                                      </a:solidFill>
                                      <a:latin typeface="Cambria Math" panose="02040503050406030204" pitchFamily="18" charset="0"/>
                                    </a:rPr>
                                  </m:ctrlPr>
                                </m:dPr>
                                <m:e>
                                  <m:f>
                                    <m:fPr>
                                      <m:ctrlPr>
                                        <a:rPr lang="en-US" i="1" smtClean="0">
                                          <a:solidFill>
                                            <a:srgbClr val="836967"/>
                                          </a:solidFill>
                                          <a:latin typeface="Cambria Math" panose="02040503050406030204" pitchFamily="18" charset="0"/>
                                        </a:rPr>
                                      </m:ctrlPr>
                                    </m:fPr>
                                    <m:num>
                                      <m:r>
                                        <a:rPr lang="en-US" i="1" smtClean="0">
                                          <a:latin typeface="Cambria Math" panose="02040503050406030204" pitchFamily="18" charset="0"/>
                                        </a:rPr>
                                        <m:t>𝜕</m:t>
                                      </m:r>
                                      <m:r>
                                        <a:rPr lang="en-US" i="1" smtClean="0">
                                          <a:latin typeface="Cambria Math" panose="02040503050406030204" pitchFamily="18" charset="0"/>
                                        </a:rPr>
                                        <m:t>𝑢</m:t>
                                      </m:r>
                                    </m:num>
                                    <m:den>
                                      <m:r>
                                        <a:rPr lang="en-US" i="1" smtClean="0">
                                          <a:latin typeface="Cambria Math" panose="02040503050406030204" pitchFamily="18" charset="0"/>
                                        </a:rPr>
                                        <m:t>𝜕</m:t>
                                      </m:r>
                                      <m:r>
                                        <a:rPr lang="en-US" i="1" smtClean="0">
                                          <a:latin typeface="Cambria Math" panose="02040503050406030204" pitchFamily="18" charset="0"/>
                                        </a:rPr>
                                        <m:t>𝑋</m:t>
                                      </m:r>
                                    </m:den>
                                  </m:f>
                                  <m:r>
                                    <a:rPr lang="en-US" i="1" smtClean="0">
                                      <a:latin typeface="Cambria Math" panose="02040503050406030204" pitchFamily="18" charset="0"/>
                                    </a:rPr>
                                    <m:t>−</m:t>
                                  </m:r>
                                  <m:f>
                                    <m:fPr>
                                      <m:ctrlPr>
                                        <a:rPr lang="en-US" i="1" smtClean="0">
                                          <a:solidFill>
                                            <a:srgbClr val="836967"/>
                                          </a:solidFill>
                                          <a:latin typeface="Cambria Math" panose="02040503050406030204" pitchFamily="18" charset="0"/>
                                        </a:rPr>
                                      </m:ctrlPr>
                                    </m:fPr>
                                    <m:num>
                                      <m:r>
                                        <a:rPr lang="en-US" i="1" smtClean="0">
                                          <a:latin typeface="Cambria Math" panose="02040503050406030204" pitchFamily="18" charset="0"/>
                                        </a:rPr>
                                        <m:t>𝜕𝛾</m:t>
                                      </m:r>
                                    </m:num>
                                    <m:den>
                                      <m:r>
                                        <a:rPr lang="en-US" i="1" smtClean="0">
                                          <a:latin typeface="Cambria Math" panose="02040503050406030204" pitchFamily="18" charset="0"/>
                                        </a:rPr>
                                        <m:t>𝜕</m:t>
                                      </m:r>
                                      <m:r>
                                        <a:rPr lang="en-US" i="1" smtClean="0">
                                          <a:latin typeface="Cambria Math" panose="02040503050406030204" pitchFamily="18" charset="0"/>
                                        </a:rPr>
                                        <m:t>𝑌</m:t>
                                      </m:r>
                                    </m:den>
                                  </m:f>
                                </m:e>
                              </m:d>
                            </m:e>
                          </m:func>
                        </m:e>
                      </m:func>
                      <m:r>
                        <a:rPr lang="en-US" i="1" smtClean="0">
                          <a:latin typeface="Cambria Math" panose="02040503050406030204" pitchFamily="18" charset="0"/>
                        </a:rPr>
                        <m:t>−</m:t>
                      </m:r>
                      <m:func>
                        <m:funcPr>
                          <m:ctrlPr>
                            <a:rPr lang="it-IT" i="1" dirty="0" smtClean="0">
                              <a:solidFill>
                                <a:srgbClr val="836967"/>
                              </a:solidFill>
                              <a:latin typeface="Cambria Math" panose="02040503050406030204" pitchFamily="18" charset="0"/>
                            </a:rPr>
                          </m:ctrlPr>
                        </m:funcPr>
                        <m:fName>
                          <m:sSup>
                            <m:sSupPr>
                              <m:ctrlPr>
                                <a:rPr lang="it-IT" i="1" dirty="0">
                                  <a:solidFill>
                                    <a:srgbClr val="836967"/>
                                  </a:solidFill>
                                  <a:latin typeface="Cambria Math" panose="02040503050406030204" pitchFamily="18" charset="0"/>
                                </a:rPr>
                              </m:ctrlPr>
                            </m:sSupPr>
                            <m:e>
                              <m:r>
                                <m:rPr>
                                  <m:sty m:val="p"/>
                                </m:rPr>
                                <a:rPr lang="it-IT" dirty="0">
                                  <a:latin typeface="Cambria Math" panose="02040503050406030204" pitchFamily="18" charset="0"/>
                                </a:rPr>
                                <m:t>cos</m:t>
                              </m:r>
                            </m:e>
                            <m:sup>
                              <m:r>
                                <a:rPr lang="it-IT" i="0" dirty="0">
                                  <a:latin typeface="Cambria Math" panose="02040503050406030204" pitchFamily="18" charset="0"/>
                                </a:rPr>
                                <m:t>2</m:t>
                              </m:r>
                            </m:sup>
                          </m:sSup>
                        </m:fName>
                        <m:e>
                          <m:r>
                            <a:rPr lang="it-IT" i="1" dirty="0">
                              <a:latin typeface="Cambria Math" panose="02040503050406030204" pitchFamily="18" charset="0"/>
                            </a:rPr>
                            <m:t>𝜃</m:t>
                          </m:r>
                          <m:f>
                            <m:fPr>
                              <m:ctrlPr>
                                <a:rPr lang="it-IT" i="1" dirty="0">
                                  <a:solidFill>
                                    <a:srgbClr val="836967"/>
                                  </a:solidFill>
                                  <a:latin typeface="Cambria Math" panose="02040503050406030204" pitchFamily="18" charset="0"/>
                                </a:rPr>
                              </m:ctrlPr>
                            </m:fPr>
                            <m:num>
                              <m:r>
                                <a:rPr lang="it-IT" i="0" dirty="0">
                                  <a:latin typeface="Cambria Math" panose="02040503050406030204" pitchFamily="18" charset="0"/>
                                </a:rPr>
                                <m:t>𝜕</m:t>
                              </m:r>
                              <m:r>
                                <a:rPr lang="it-IT" i="1" dirty="0">
                                  <a:latin typeface="Cambria Math" panose="02040503050406030204" pitchFamily="18" charset="0"/>
                                </a:rPr>
                                <m:t>𝑢</m:t>
                              </m:r>
                            </m:num>
                            <m:den>
                              <m:r>
                                <a:rPr lang="it-IT" i="0" dirty="0">
                                  <a:latin typeface="Cambria Math" panose="02040503050406030204" pitchFamily="18" charset="0"/>
                                </a:rPr>
                                <m:t>𝜕</m:t>
                              </m:r>
                              <m:r>
                                <a:rPr lang="it-IT" i="1" dirty="0">
                                  <a:latin typeface="Cambria Math" panose="02040503050406030204" pitchFamily="18" charset="0"/>
                                </a:rPr>
                                <m:t>𝑦</m:t>
                              </m:r>
                            </m:den>
                          </m:f>
                        </m:e>
                      </m:func>
                    </m:oMath>
                  </m:oMathPara>
                </a14:m>
                <a:endParaRPr lang="it-IT" dirty="0"/>
              </a:p>
            </p:txBody>
          </p:sp>
        </mc:Choice>
        <mc:Fallback xmlns="">
          <p:sp>
            <p:nvSpPr>
              <p:cNvPr id="3" name="TextBox 2">
                <a:extLst>
                  <a:ext uri="{FF2B5EF4-FFF2-40B4-BE49-F238E27FC236}">
                    <a16:creationId xmlns:a16="http://schemas.microsoft.com/office/drawing/2014/main" id="{69833787-6CD7-4FB2-96DB-9359B1490E58}"/>
                  </a:ext>
                </a:extLst>
              </p:cNvPr>
              <p:cNvSpPr txBox="1">
                <a:spLocks noRot="1" noChangeAspect="1" noMove="1" noResize="1" noEditPoints="1" noAdjustHandles="1" noChangeArrowheads="1" noChangeShapeType="1" noTextEdit="1"/>
              </p:cNvSpPr>
              <p:nvPr/>
            </p:nvSpPr>
            <p:spPr>
              <a:xfrm>
                <a:off x="2635616" y="3197880"/>
                <a:ext cx="3612784" cy="1735283"/>
              </a:xfrm>
              <a:prstGeom prst="rect">
                <a:avLst/>
              </a:prstGeom>
              <a:blipFill>
                <a:blip r:embed="rId4"/>
                <a:stretch>
                  <a:fillRect l="-506" t="-704" r="-506" b="-1408"/>
                </a:stretch>
              </a:blipFill>
            </p:spPr>
            <p:txBody>
              <a:bodyPr/>
              <a:lstStyle/>
              <a:p>
                <a:r>
                  <a:rPr lang="it-IT">
                    <a:noFill/>
                  </a:rPr>
                  <a:t> </a:t>
                </a:r>
              </a:p>
            </p:txBody>
          </p:sp>
        </mc:Fallback>
      </mc:AlternateContent>
      <p:sp>
        <p:nvSpPr>
          <p:cNvPr id="4" name="Right Brace 3">
            <a:extLst>
              <a:ext uri="{FF2B5EF4-FFF2-40B4-BE49-F238E27FC236}">
                <a16:creationId xmlns:a16="http://schemas.microsoft.com/office/drawing/2014/main" id="{FC584BB0-7C1E-4C5C-9E60-6B09667C1EBD}"/>
              </a:ext>
            </a:extLst>
          </p:cNvPr>
          <p:cNvSpPr/>
          <p:nvPr/>
        </p:nvSpPr>
        <p:spPr>
          <a:xfrm>
            <a:off x="6429804" y="4364396"/>
            <a:ext cx="224883" cy="707011"/>
          </a:xfrm>
          <a:prstGeom prst="rightBrace">
            <a:avLst/>
          </a:prstGeom>
          <a:ln w="19050">
            <a:solidFill>
              <a:schemeClr val="tx2">
                <a:lumMod val="5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it-IT"/>
          </a:p>
        </p:txBody>
      </p:sp>
      <p:sp>
        <p:nvSpPr>
          <p:cNvPr id="5" name="TextBox 4">
            <a:extLst>
              <a:ext uri="{FF2B5EF4-FFF2-40B4-BE49-F238E27FC236}">
                <a16:creationId xmlns:a16="http://schemas.microsoft.com/office/drawing/2014/main" id="{A031DE61-302F-4FFE-B926-5852ED4833E5}"/>
              </a:ext>
            </a:extLst>
          </p:cNvPr>
          <p:cNvSpPr txBox="1"/>
          <p:nvPr/>
        </p:nvSpPr>
        <p:spPr>
          <a:xfrm>
            <a:off x="6754159" y="4449023"/>
            <a:ext cx="1857081" cy="738664"/>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General solution of Zermelo’s problem</a:t>
            </a:r>
          </a:p>
          <a:p>
            <a:endParaRPr lang="it-IT"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88CE750-B047-481A-B2E3-9E960BC0E6A4}"/>
                  </a:ext>
                </a:extLst>
              </p:cNvPr>
              <p:cNvSpPr txBox="1"/>
              <p:nvPr/>
            </p:nvSpPr>
            <p:spPr>
              <a:xfrm>
                <a:off x="2177591" y="5129287"/>
                <a:ext cx="6047305" cy="52322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It is obvious that the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r>
                  <a:rPr lang="it-IT" dirty="0">
                    <a:latin typeface="Times New Roman" panose="02020603050405020304" pitchFamily="18" charset="0"/>
                    <a:cs typeface="Times New Roman" panose="02020603050405020304" pitchFamily="18" charset="0"/>
                  </a:rPr>
                  <a:t>  is strongly dependent  on the wind direction</a:t>
                </a:r>
              </a:p>
              <a:p>
                <a:endParaRPr lang="it-IT" dirty="0"/>
              </a:p>
            </p:txBody>
          </p:sp>
        </mc:Choice>
        <mc:Fallback xmlns="">
          <p:sp>
            <p:nvSpPr>
              <p:cNvPr id="6" name="TextBox 5">
                <a:extLst>
                  <a:ext uri="{FF2B5EF4-FFF2-40B4-BE49-F238E27FC236}">
                    <a16:creationId xmlns:a16="http://schemas.microsoft.com/office/drawing/2014/main" id="{C88CE750-B047-481A-B2E3-9E960BC0E6A4}"/>
                  </a:ext>
                </a:extLst>
              </p:cNvPr>
              <p:cNvSpPr txBox="1">
                <a:spLocks noRot="1" noChangeAspect="1" noMove="1" noResize="1" noEditPoints="1" noAdjustHandles="1" noChangeArrowheads="1" noChangeShapeType="1" noTextEdit="1"/>
              </p:cNvSpPr>
              <p:nvPr/>
            </p:nvSpPr>
            <p:spPr>
              <a:xfrm>
                <a:off x="2177591" y="5129287"/>
                <a:ext cx="6047305" cy="523220"/>
              </a:xfrm>
              <a:prstGeom prst="rect">
                <a:avLst/>
              </a:prstGeom>
              <a:blipFill>
                <a:blip r:embed="rId5"/>
                <a:stretch>
                  <a:fillRect l="-302" t="-1163"/>
                </a:stretch>
              </a:blipFill>
            </p:spPr>
            <p:txBody>
              <a:bodyPr/>
              <a:lstStyle/>
              <a:p>
                <a:r>
                  <a:rPr lang="it-IT">
                    <a:noFill/>
                  </a:rPr>
                  <a:t> </a:t>
                </a:r>
              </a:p>
            </p:txBody>
          </p:sp>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4"/>
          <p:cNvSpPr txBox="1"/>
          <p:nvPr/>
        </p:nvSpPr>
        <p:spPr>
          <a:xfrm>
            <a:off x="4343400" y="6148387"/>
            <a:ext cx="1905000" cy="457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lt1"/>
              </a:buClr>
              <a:buSzPts val="1100"/>
              <a:buFont typeface="Arial"/>
              <a:buNone/>
            </a:pPr>
            <a:endParaRPr/>
          </a:p>
        </p:txBody>
      </p:sp>
      <p:sp>
        <p:nvSpPr>
          <p:cNvPr id="224" name="Google Shape;224;p24"/>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914400" lvl="0" indent="0" algn="l" rtl="0">
              <a:spcBef>
                <a:spcPts val="0"/>
              </a:spcBef>
              <a:spcAft>
                <a:spcPts val="0"/>
              </a:spcAft>
              <a:buNone/>
            </a:pPr>
            <a:endParaRPr sz="1000" b="1"/>
          </a:p>
        </p:txBody>
      </p:sp>
      <p:sp>
        <p:nvSpPr>
          <p:cNvPr id="225" name="Google Shape;225;p24"/>
          <p:cNvSpPr txBox="1"/>
          <p:nvPr/>
        </p:nvSpPr>
        <p:spPr>
          <a:xfrm>
            <a:off x="6553200" y="6148387"/>
            <a:ext cx="1905000" cy="4572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chemeClr val="lt1"/>
              </a:buClr>
              <a:buSzPts val="1100"/>
              <a:buFont typeface="Arial"/>
              <a:buNone/>
            </a:pPr>
            <a:r>
              <a:rPr lang="en-GB" sz="1100" b="0" i="0" u="none">
                <a:solidFill>
                  <a:schemeClr val="lt1"/>
                </a:solidFill>
                <a:latin typeface="Arial"/>
                <a:ea typeface="Arial"/>
                <a:cs typeface="Arial"/>
                <a:sym typeface="Arial"/>
              </a:rPr>
              <a:t>Pagina </a:t>
            </a:r>
            <a:fld id="{00000000-1234-1234-1234-123412341234}" type="slidenum">
              <a:rPr lang="en-GB" sz="1100" b="0" i="0" u="none">
                <a:solidFill>
                  <a:schemeClr val="lt1"/>
                </a:solidFill>
                <a:latin typeface="Arial"/>
                <a:ea typeface="Arial"/>
                <a:cs typeface="Arial"/>
                <a:sym typeface="Arial"/>
              </a:rPr>
              <a:t>9</a:t>
            </a:fld>
            <a:endParaRPr/>
          </a:p>
        </p:txBody>
      </p:sp>
      <p:sp>
        <p:nvSpPr>
          <p:cNvPr id="226" name="Google Shape;226;p24"/>
          <p:cNvSpPr txBox="1">
            <a:spLocks noGrp="1"/>
          </p:cNvSpPr>
          <p:nvPr>
            <p:ph type="body" idx="1"/>
          </p:nvPr>
        </p:nvSpPr>
        <p:spPr>
          <a:xfrm>
            <a:off x="382500" y="641038"/>
            <a:ext cx="8734500" cy="5132100"/>
          </a:xfrm>
          <a:prstGeom prst="rect">
            <a:avLst/>
          </a:prstGeom>
          <a:noFill/>
          <a:ln>
            <a:noFill/>
          </a:ln>
        </p:spPr>
        <p:txBody>
          <a:bodyPr spcFirstLastPara="1" wrap="square" lIns="91425" tIns="45700" rIns="91425" bIns="45700" anchor="t" anchorCtr="0">
            <a:noAutofit/>
          </a:bodyPr>
          <a:lstStyle/>
          <a:p>
            <a:pPr marL="342900" lvl="0" indent="-190500" algn="l" rtl="0">
              <a:spcBef>
                <a:spcPts val="0"/>
              </a:spcBef>
              <a:spcAft>
                <a:spcPts val="0"/>
              </a:spcAft>
              <a:buNone/>
            </a:pPr>
            <a:br>
              <a:rPr lang="en-GB" sz="1200" dirty="0">
                <a:solidFill>
                  <a:srgbClr val="202122"/>
                </a:solidFill>
                <a:highlight>
                  <a:schemeClr val="lt1"/>
                </a:highlight>
              </a:rPr>
            </a:br>
            <a:r>
              <a:rPr lang="en-GB" sz="1200" dirty="0">
                <a:solidFill>
                  <a:srgbClr val="202122"/>
                </a:solidFill>
                <a:highlight>
                  <a:schemeClr val="lt1"/>
                </a:highlight>
              </a:rPr>
              <a:t>                                                                         </a:t>
            </a:r>
            <a:r>
              <a:rPr lang="en-GB" sz="1800" b="1" dirty="0">
                <a:solidFill>
                  <a:srgbClr val="202122"/>
                </a:solidFill>
                <a:highlight>
                  <a:schemeClr val="lt1"/>
                </a:highlight>
                <a:latin typeface="Times New Roman"/>
                <a:ea typeface="Times New Roman"/>
                <a:cs typeface="Times New Roman"/>
                <a:sym typeface="Times New Roman"/>
              </a:rPr>
              <a:t>First Case Study</a:t>
            </a:r>
            <a:br>
              <a:rPr lang="en-GB" sz="1800" b="1" dirty="0">
                <a:solidFill>
                  <a:srgbClr val="202122"/>
                </a:solidFill>
                <a:highlight>
                  <a:schemeClr val="lt1"/>
                </a:highlight>
                <a:latin typeface="Times New Roman"/>
                <a:ea typeface="Times New Roman"/>
                <a:cs typeface="Times New Roman"/>
                <a:sym typeface="Times New Roman"/>
              </a:rPr>
            </a:br>
            <a:r>
              <a:rPr lang="en-GB" sz="1800" b="1" dirty="0">
                <a:solidFill>
                  <a:srgbClr val="202122"/>
                </a:solidFill>
                <a:highlight>
                  <a:schemeClr val="lt1"/>
                </a:highlight>
                <a:latin typeface="Times New Roman"/>
                <a:ea typeface="Times New Roman"/>
                <a:cs typeface="Times New Roman"/>
                <a:sym typeface="Times New Roman"/>
              </a:rPr>
              <a:t>                                               (constant wind from below)</a:t>
            </a:r>
            <a:br>
              <a:rPr lang="en-GB" sz="1800" b="1" dirty="0">
                <a:solidFill>
                  <a:srgbClr val="202122"/>
                </a:solidFill>
                <a:highlight>
                  <a:schemeClr val="lt1"/>
                </a:highlight>
                <a:latin typeface="Times New Roman"/>
                <a:ea typeface="Times New Roman"/>
                <a:cs typeface="Times New Roman"/>
                <a:sym typeface="Times New Roman"/>
              </a:rPr>
            </a:br>
            <a:r>
              <a:rPr lang="en-GB" sz="1800" b="1" dirty="0">
                <a:solidFill>
                  <a:srgbClr val="202122"/>
                </a:solidFill>
                <a:highlight>
                  <a:schemeClr val="lt1"/>
                </a:highlight>
                <a:latin typeface="Times New Roman"/>
                <a:ea typeface="Times New Roman"/>
                <a:cs typeface="Times New Roman"/>
                <a:sym typeface="Times New Roman"/>
              </a:rPr>
              <a:t>    </a:t>
            </a:r>
            <a:r>
              <a:rPr lang="en-GB" sz="1600" b="1" dirty="0">
                <a:solidFill>
                  <a:srgbClr val="202122"/>
                </a:solidFill>
                <a:highlight>
                  <a:schemeClr val="lt1"/>
                </a:highlight>
                <a:latin typeface="Times New Roman"/>
                <a:ea typeface="Times New Roman"/>
                <a:cs typeface="Times New Roman"/>
                <a:sym typeface="Times New Roman"/>
              </a:rPr>
              <a:t>    </a:t>
            </a:r>
            <a:br>
              <a:rPr lang="en-GB" sz="1600" b="1" dirty="0">
                <a:solidFill>
                  <a:srgbClr val="202122"/>
                </a:solidFill>
                <a:highlight>
                  <a:schemeClr val="lt1"/>
                </a:highlight>
                <a:latin typeface="Times New Roman"/>
                <a:ea typeface="Times New Roman"/>
                <a:cs typeface="Times New Roman"/>
                <a:sym typeface="Times New Roman"/>
              </a:rPr>
            </a:br>
            <a:br>
              <a:rPr lang="en-GB" sz="1600" dirty="0">
                <a:solidFill>
                  <a:srgbClr val="202122"/>
                </a:solidFill>
                <a:highlight>
                  <a:schemeClr val="lt1"/>
                </a:highlight>
                <a:latin typeface="Times New Roman"/>
                <a:ea typeface="Times New Roman"/>
                <a:cs typeface="Times New Roman"/>
                <a:sym typeface="Times New Roman"/>
              </a:rPr>
            </a:br>
            <a:br>
              <a:rPr lang="en-GB" sz="1400" dirty="0">
                <a:solidFill>
                  <a:srgbClr val="202122"/>
                </a:solidFill>
                <a:highlight>
                  <a:schemeClr val="lt1"/>
                </a:highlight>
                <a:latin typeface="Times New Roman"/>
                <a:ea typeface="Times New Roman"/>
                <a:cs typeface="Times New Roman"/>
                <a:sym typeface="Times New Roman"/>
              </a:rPr>
            </a:br>
            <a:br>
              <a:rPr lang="en-GB" sz="1200" dirty="0">
                <a:solidFill>
                  <a:srgbClr val="202122"/>
                </a:solidFill>
                <a:highlight>
                  <a:schemeClr val="lt1"/>
                </a:highlight>
                <a:latin typeface="Times New Roman"/>
                <a:ea typeface="Times New Roman"/>
                <a:cs typeface="Times New Roman"/>
                <a:sym typeface="Times New Roman"/>
              </a:rPr>
            </a:br>
            <a:r>
              <a:rPr lang="en-GB" sz="1200" dirty="0">
                <a:solidFill>
                  <a:srgbClr val="202122"/>
                </a:solidFill>
                <a:highlight>
                  <a:schemeClr val="lt1"/>
                </a:highlight>
                <a:latin typeface="Times New Roman"/>
                <a:ea typeface="Times New Roman"/>
                <a:cs typeface="Times New Roman"/>
                <a:sym typeface="Times New Roman"/>
              </a:rPr>
              <a:t>          </a:t>
            </a:r>
            <a:br>
              <a:rPr lang="en-GB" sz="1200" u="sng" dirty="0">
                <a:solidFill>
                  <a:srgbClr val="202122"/>
                </a:solidFill>
                <a:highlight>
                  <a:schemeClr val="lt1"/>
                </a:highlight>
                <a:latin typeface="Times New Roman"/>
                <a:ea typeface="Times New Roman"/>
                <a:cs typeface="Times New Roman"/>
                <a:sym typeface="Times New Roman"/>
              </a:rPr>
            </a:br>
            <a:endParaRPr dirty="0"/>
          </a:p>
        </p:txBody>
      </p:sp>
      <p:sp>
        <p:nvSpPr>
          <p:cNvPr id="227" name="Google Shape;227;p24"/>
          <p:cNvSpPr txBox="1"/>
          <p:nvPr/>
        </p:nvSpPr>
        <p:spPr>
          <a:xfrm>
            <a:off x="1219200" y="6148387"/>
            <a:ext cx="2895600" cy="457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lt1"/>
              </a:buClr>
              <a:buSzPts val="1100"/>
              <a:buFont typeface="Arial"/>
              <a:buNone/>
            </a:pPr>
            <a:r>
              <a:rPr lang="en-GB" b="1" dirty="0">
                <a:solidFill>
                  <a:schemeClr val="lt1"/>
                </a:solidFill>
              </a:rPr>
              <a:t>Zermelo’s Problem</a:t>
            </a: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a:p>
            <a:pPr marL="0" marR="0" lvl="0" indent="0" algn="l" rtl="0">
              <a:lnSpc>
                <a:spcPct val="100000"/>
              </a:lnSpc>
              <a:spcBef>
                <a:spcPts val="0"/>
              </a:spcBef>
              <a:spcAft>
                <a:spcPts val="0"/>
              </a:spcAft>
              <a:buClr>
                <a:schemeClr val="lt1"/>
              </a:buClr>
              <a:buSzPts val="1100"/>
              <a:buFont typeface="Arial"/>
              <a:buNone/>
            </a:pPr>
            <a:endParaRPr b="1" dirty="0">
              <a:solidFill>
                <a:schemeClr val="lt1"/>
              </a:solidFill>
            </a:endParaRPr>
          </a:p>
        </p:txBody>
      </p:sp>
      <p:sp>
        <p:nvSpPr>
          <p:cNvPr id="228" name="Google Shape;228;p24"/>
          <p:cNvSpPr txBox="1">
            <a:spLocks noGrp="1"/>
          </p:cNvSpPr>
          <p:nvPr>
            <p:ph type="title"/>
          </p:nvPr>
        </p:nvSpPr>
        <p:spPr>
          <a:xfrm>
            <a:off x="652887" y="242850"/>
            <a:ext cx="7416900" cy="581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err="1">
                <a:latin typeface="Times New Roman"/>
                <a:ea typeface="Times New Roman"/>
                <a:cs typeface="Times New Roman"/>
                <a:sym typeface="Times New Roman"/>
              </a:rPr>
              <a:t>Zermelo’s</a:t>
            </a:r>
            <a:r>
              <a:rPr lang="en-GB" dirty="0">
                <a:latin typeface="Times New Roman"/>
                <a:ea typeface="Times New Roman"/>
                <a:cs typeface="Times New Roman"/>
                <a:sym typeface="Times New Roman"/>
              </a:rPr>
              <a:t> Navigation Problem</a:t>
            </a:r>
            <a:endParaRPr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B394C2D-11F2-40E9-807B-6ECF8127B0DB}"/>
                  </a:ext>
                </a:extLst>
              </p:cNvPr>
              <p:cNvSpPr txBox="1"/>
              <p:nvPr/>
            </p:nvSpPr>
            <p:spPr>
              <a:xfrm>
                <a:off x="382500" y="1367273"/>
                <a:ext cx="3506772" cy="1384995"/>
              </a:xfrm>
              <a:prstGeom prst="rect">
                <a:avLst/>
              </a:prstGeom>
              <a:noFill/>
            </p:spPr>
            <p:txBody>
              <a:bodyPr wrap="square" rtlCol="0">
                <a:spAutoFit/>
              </a:bodyPr>
              <a:lstStyle/>
              <a:p>
                <a:br>
                  <a:rPr lang="en-US" dirty="0"/>
                </a:br>
                <a:r>
                  <a:rPr lang="en-US" dirty="0"/>
                  <a:t> </a:t>
                </a:r>
              </a:p>
              <a:p>
                <a:pPr marL="285750" indent="-285750">
                  <a:buFontTx/>
                  <a:buChar char="-"/>
                </a:pPr>
                <a:endParaRPr lang="en-US" dirty="0"/>
              </a:p>
              <a:p>
                <a:pPr algn="ctr"/>
                <a:endParaRPr lang="en-US" i="1" dirty="0">
                  <a:solidFill>
                    <a:srgbClr val="836967"/>
                  </a:solidFill>
                  <a:latin typeface="Cambria Math" panose="02040503050406030204" pitchFamily="18" charset="0"/>
                </a:endParaRPr>
              </a:p>
              <a:p>
                <a:pPr algn="ct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i="1" smtClean="0">
                                  <a:latin typeface="Cambria Math" panose="02040503050406030204" pitchFamily="18" charset="0"/>
                                </a:rPr>
                                <m:t>𝑥</m:t>
                              </m:r>
                            </m:e>
                          </m:acc>
                        </m:e>
                        <m:sub>
                          <m:r>
                            <a:rPr lang="en-US" i="1" smtClean="0">
                              <a:latin typeface="Cambria Math" panose="02040503050406030204" pitchFamily="18" charset="0"/>
                            </a:rPr>
                            <m:t>1</m:t>
                          </m:r>
                        </m:sub>
                      </m:sSub>
                      <m:r>
                        <a:rPr lang="en-US" i="1" smtClean="0">
                          <a:latin typeface="Cambria Math" panose="02040503050406030204" pitchFamily="18" charset="0"/>
                        </a:rPr>
                        <m:t>=</m:t>
                      </m:r>
                      <m:r>
                        <a:rPr lang="en-US" i="1" smtClean="0">
                          <a:latin typeface="Cambria Math" panose="02040503050406030204" pitchFamily="18" charset="0"/>
                        </a:rPr>
                        <m:t>𝑉</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cos</m:t>
                          </m:r>
                        </m:fName>
                        <m:e>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𝜃</m:t>
                              </m:r>
                            </m:e>
                          </m:d>
                        </m:e>
                      </m:func>
                    </m:oMath>
                  </m:oMathPara>
                </a14:m>
                <a:br>
                  <a:rPr lang="en-US" dirty="0">
                    <a:latin typeface="Times New Roman" panose="02020603050405020304" pitchFamily="18" charset="0"/>
                    <a:cs typeface="Times New Roman" panose="02020603050405020304" pitchFamily="18" charset="0"/>
                  </a:rPr>
                </a:br>
                <a14:m>
                  <m:oMath xmlns:m="http://schemas.openxmlformats.org/officeDocument/2006/math">
                    <m:sSub>
                      <m:sSubPr>
                        <m:ctrlPr>
                          <a:rPr lang="en-US" i="1" smtClean="0">
                            <a:solidFill>
                              <a:srgbClr val="836967"/>
                            </a:solidFill>
                            <a:latin typeface="Cambria Math" panose="02040503050406030204" pitchFamily="18" charset="0"/>
                          </a:rPr>
                        </m:ctrlPr>
                      </m:sSubPr>
                      <m:e>
                        <m:acc>
                          <m:accPr>
                            <m:chr m:val="̇"/>
                            <m:ctrlPr>
                              <a:rPr lang="en-US" i="1" smtClean="0">
                                <a:solidFill>
                                  <a:srgbClr val="836967"/>
                                </a:solidFill>
                                <a:latin typeface="Cambria Math" panose="02040503050406030204" pitchFamily="18" charset="0"/>
                              </a:rPr>
                            </m:ctrlPr>
                          </m:accPr>
                          <m:e>
                            <m:r>
                              <a:rPr lang="en-US" b="0" i="1" smtClean="0">
                                <a:solidFill>
                                  <a:srgbClr val="836967"/>
                                </a:solidFill>
                                <a:latin typeface="Cambria Math" panose="02040503050406030204" pitchFamily="18" charset="0"/>
                              </a:rPr>
                              <m:t> </m:t>
                            </m:r>
                            <m:r>
                              <a:rPr lang="en-US" i="1" smtClean="0">
                                <a:latin typeface="Cambria Math" panose="02040503050406030204" pitchFamily="18" charset="0"/>
                              </a:rPr>
                              <m:t>𝑥</m:t>
                            </m:r>
                          </m:e>
                        </m:acc>
                      </m:e>
                      <m:sub>
                        <m:r>
                          <a:rPr lang="en-US" i="1" smtClean="0">
                            <a:latin typeface="Cambria Math" panose="02040503050406030204" pitchFamily="18" charset="0"/>
                          </a:rPr>
                          <m:t>2</m:t>
                        </m:r>
                      </m:sub>
                    </m:sSub>
                    <m:r>
                      <a:rPr lang="en-US" i="1" smtClean="0">
                        <a:latin typeface="Cambria Math" panose="02040503050406030204" pitchFamily="18" charset="0"/>
                      </a:rPr>
                      <m:t>=</m:t>
                    </m:r>
                    <m:r>
                      <a:rPr lang="en-US" i="1" smtClean="0">
                        <a:latin typeface="Cambria Math" panose="02040503050406030204" pitchFamily="18" charset="0"/>
                      </a:rPr>
                      <m:t>𝑉</m:t>
                    </m:r>
                    <m:func>
                      <m:funcPr>
                        <m:ctrlPr>
                          <a:rPr lang="en-US" i="1" smtClean="0">
                            <a:latin typeface="Cambria Math" panose="02040503050406030204" pitchFamily="18" charset="0"/>
                          </a:rPr>
                        </m:ctrlPr>
                      </m:funcPr>
                      <m:fName>
                        <m:r>
                          <m:rPr>
                            <m:sty m:val="p"/>
                          </m:rPr>
                          <a:rPr lang="en-US" i="1" smtClean="0">
                            <a:latin typeface="Cambria Math" panose="02040503050406030204" pitchFamily="18" charset="0"/>
                          </a:rPr>
                          <m:t>sin</m:t>
                        </m:r>
                      </m:fName>
                      <m:e>
                        <m:d>
                          <m:dPr>
                            <m:ctrlPr>
                              <a:rPr lang="en-US" i="1" smtClean="0">
                                <a:solidFill>
                                  <a:srgbClr val="836967"/>
                                </a:solidFill>
                                <a:latin typeface="Cambria Math" panose="02040503050406030204" pitchFamily="18" charset="0"/>
                              </a:rPr>
                            </m:ctrlPr>
                          </m:dPr>
                          <m:e>
                            <m:r>
                              <a:rPr lang="en-US" i="1" smtClean="0">
                                <a:latin typeface="Cambria Math" panose="02040503050406030204" pitchFamily="18" charset="0"/>
                              </a:rPr>
                              <m:t>𝜃</m:t>
                            </m:r>
                          </m:e>
                        </m:d>
                      </m:e>
                    </m:func>
                    <m:r>
                      <a:rPr lang="en-US" i="1" smtClean="0">
                        <a:latin typeface="Cambria Math" panose="02040503050406030204" pitchFamily="18" charset="0"/>
                      </a:rPr>
                      <m:t>+</m:t>
                    </m:r>
                    <m:r>
                      <a:rPr lang="en-US" i="1" smtClean="0">
                        <a:latin typeface="Cambria Math" panose="02040503050406030204" pitchFamily="18" charset="0"/>
                      </a:rPr>
                      <m:t>𝑤</m:t>
                    </m:r>
                  </m:oMath>
                </a14:m>
                <a:r>
                  <a:rPr lang="en-US" dirty="0">
                    <a:latin typeface="Times New Roman" panose="02020603050405020304" pitchFamily="18" charset="0"/>
                    <a:cs typeface="Times New Roman" panose="02020603050405020304" pitchFamily="18" charset="0"/>
                  </a:rPr>
                  <a:t> </a:t>
                </a:r>
                <a:endParaRPr lang="it-IT" dirty="0">
                  <a:latin typeface="Times New Roman" panose="02020603050405020304" pitchFamily="18" charset="0"/>
                  <a:cs typeface="Times New Roman" panose="02020603050405020304" pitchFamily="18" charset="0"/>
                </a:endParaRPr>
              </a:p>
            </p:txBody>
          </p:sp>
        </mc:Choice>
        <mc:Fallback xmlns="">
          <p:sp>
            <p:nvSpPr>
              <p:cNvPr id="4" name="TextBox 3">
                <a:extLst>
                  <a:ext uri="{FF2B5EF4-FFF2-40B4-BE49-F238E27FC236}">
                    <a16:creationId xmlns:a16="http://schemas.microsoft.com/office/drawing/2014/main" id="{AB394C2D-11F2-40E9-807B-6ECF8127B0DB}"/>
                  </a:ext>
                </a:extLst>
              </p:cNvPr>
              <p:cNvSpPr txBox="1">
                <a:spLocks noRot="1" noChangeAspect="1" noMove="1" noResize="1" noEditPoints="1" noAdjustHandles="1" noChangeArrowheads="1" noChangeShapeType="1" noTextEdit="1"/>
              </p:cNvSpPr>
              <p:nvPr/>
            </p:nvSpPr>
            <p:spPr>
              <a:xfrm>
                <a:off x="382500" y="1367273"/>
                <a:ext cx="3506772" cy="1384995"/>
              </a:xfrm>
              <a:prstGeom prst="rect">
                <a:avLst/>
              </a:prstGeom>
              <a:blipFill>
                <a:blip r:embed="rId4"/>
                <a:stretch>
                  <a:fillRect/>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5C7C98-717B-4B09-9889-A0D15FD6B23E}"/>
                  </a:ext>
                </a:extLst>
              </p:cNvPr>
              <p:cNvSpPr txBox="1"/>
              <p:nvPr/>
            </p:nvSpPr>
            <p:spPr>
              <a:xfrm>
                <a:off x="1558579" y="1827079"/>
                <a:ext cx="1067343" cy="232692"/>
              </a:xfrm>
              <a:prstGeom prst="rect">
                <a:avLst/>
              </a:prstGeom>
              <a:noFill/>
            </p:spPr>
            <p:txBody>
              <a:bodyPr wrap="none" lIns="0" tIns="0" rIns="0" bIns="0" rtlCol="0">
                <a:spAutoFit/>
              </a:bodyPr>
              <a:lstStyle/>
              <a:p>
                <a:pPr/>
                <a14:m>
                  <m:oMathPara xmlns:m="http://schemas.openxmlformats.org/officeDocument/2006/math">
                    <m:oMathParaPr>
                      <m:jc m:val="center"/>
                    </m:oMathParaPr>
                    <m:oMath xmlns:m="http://schemas.openxmlformats.org/officeDocument/2006/math">
                      <m:r>
                        <a:rPr lang="it-IT" i="1" smtClean="0">
                          <a:latin typeface="Cambria Math" panose="02040503050406030204" pitchFamily="18" charset="0"/>
                        </a:rPr>
                        <m:t>𝑀</m:t>
                      </m:r>
                      <m:r>
                        <a:rPr lang="it-IT" i="0">
                          <a:latin typeface="Cambria Math" panose="02040503050406030204" pitchFamily="18" charset="0"/>
                        </a:rPr>
                        <m:t>ⅈ</m:t>
                      </m:r>
                      <m:r>
                        <a:rPr lang="it-IT" i="1">
                          <a:latin typeface="Cambria Math" panose="02040503050406030204" pitchFamily="18" charset="0"/>
                        </a:rPr>
                        <m:t>𝑛𝐽</m:t>
                      </m:r>
                      <m:d>
                        <m:dPr>
                          <m:ctrlPr>
                            <a:rPr lang="it-IT" i="1">
                              <a:solidFill>
                                <a:srgbClr val="836967"/>
                              </a:solidFill>
                              <a:latin typeface="Cambria Math" panose="02040503050406030204" pitchFamily="18" charset="0"/>
                            </a:rPr>
                          </m:ctrlPr>
                        </m:dPr>
                        <m:e>
                          <m:r>
                            <a:rPr lang="it-IT" i="1">
                              <a:latin typeface="Cambria Math" panose="02040503050406030204" pitchFamily="18" charset="0"/>
                            </a:rPr>
                            <m:t>𝜃</m:t>
                          </m:r>
                        </m:e>
                      </m:d>
                      <m:r>
                        <a:rPr lang="it-IT" i="0">
                          <a:latin typeface="Cambria Math" panose="02040503050406030204" pitchFamily="18" charset="0"/>
                        </a:rPr>
                        <m:t>=</m:t>
                      </m:r>
                      <m:sSub>
                        <m:sSubPr>
                          <m:ctrlPr>
                            <a:rPr lang="it-IT" i="1">
                              <a:solidFill>
                                <a:srgbClr val="836967"/>
                              </a:solidFill>
                              <a:latin typeface="Cambria Math" panose="02040503050406030204" pitchFamily="18" charset="0"/>
                            </a:rPr>
                          </m:ctrlPr>
                        </m:sSubPr>
                        <m:e>
                          <m:r>
                            <a:rPr lang="it-IT" i="1">
                              <a:latin typeface="Cambria Math" panose="02040503050406030204" pitchFamily="18" charset="0"/>
                            </a:rPr>
                            <m:t>𝑡</m:t>
                          </m:r>
                        </m:e>
                        <m:sub>
                          <m:r>
                            <a:rPr lang="it-IT" i="1">
                              <a:latin typeface="Cambria Math" panose="02040503050406030204" pitchFamily="18" charset="0"/>
                            </a:rPr>
                            <m:t>𝑓</m:t>
                          </m:r>
                        </m:sub>
                      </m:sSub>
                    </m:oMath>
                  </m:oMathPara>
                </a14:m>
                <a:endParaRPr lang="it-IT" dirty="0"/>
              </a:p>
            </p:txBody>
          </p:sp>
        </mc:Choice>
        <mc:Fallback xmlns="">
          <p:sp>
            <p:nvSpPr>
              <p:cNvPr id="12" name="TextBox 11">
                <a:extLst>
                  <a:ext uri="{FF2B5EF4-FFF2-40B4-BE49-F238E27FC236}">
                    <a16:creationId xmlns:a16="http://schemas.microsoft.com/office/drawing/2014/main" id="{695C7C98-717B-4B09-9889-A0D15FD6B23E}"/>
                  </a:ext>
                </a:extLst>
              </p:cNvPr>
              <p:cNvSpPr txBox="1">
                <a:spLocks noRot="1" noChangeAspect="1" noMove="1" noResize="1" noEditPoints="1" noAdjustHandles="1" noChangeArrowheads="1" noChangeShapeType="1" noTextEdit="1"/>
              </p:cNvSpPr>
              <p:nvPr/>
            </p:nvSpPr>
            <p:spPr>
              <a:xfrm>
                <a:off x="1558579" y="1827079"/>
                <a:ext cx="1067343" cy="232692"/>
              </a:xfrm>
              <a:prstGeom prst="rect">
                <a:avLst/>
              </a:prstGeom>
              <a:blipFill>
                <a:blip r:embed="rId5"/>
                <a:stretch>
                  <a:fillRect l="-2857" r="-1143" b="-23684"/>
                </a:stretch>
              </a:blipFill>
            </p:spPr>
            <p:txBody>
              <a:bodyPr/>
              <a:lstStyle/>
              <a:p>
                <a:r>
                  <a:rPr lang="it-IT">
                    <a:noFill/>
                  </a:rPr>
                  <a:t> </a:t>
                </a:r>
              </a:p>
            </p:txBody>
          </p:sp>
        </mc:Fallback>
      </mc:AlternateContent>
      <p:sp>
        <p:nvSpPr>
          <p:cNvPr id="13" name="Arrow: Right 12">
            <a:extLst>
              <a:ext uri="{FF2B5EF4-FFF2-40B4-BE49-F238E27FC236}">
                <a16:creationId xmlns:a16="http://schemas.microsoft.com/office/drawing/2014/main" id="{831B2E57-3E37-4DE0-9939-3E2F2ABCE760}"/>
              </a:ext>
            </a:extLst>
          </p:cNvPr>
          <p:cNvSpPr/>
          <p:nvPr/>
        </p:nvSpPr>
        <p:spPr>
          <a:xfrm>
            <a:off x="2841183" y="1867728"/>
            <a:ext cx="707010" cy="151393"/>
          </a:xfrm>
          <a:prstGeom prst="rightArrow">
            <a:avLst/>
          </a:prstGeom>
          <a:solidFill>
            <a:schemeClr val="bg1">
              <a:lumMod val="50000"/>
            </a:schemeClr>
          </a:solidFill>
          <a:ln>
            <a:solidFill>
              <a:schemeClr val="accent1">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4" name="TextBox 13">
            <a:extLst>
              <a:ext uri="{FF2B5EF4-FFF2-40B4-BE49-F238E27FC236}">
                <a16:creationId xmlns:a16="http://schemas.microsoft.com/office/drawing/2014/main" id="{B74B7B0D-0CF9-46C7-978B-86EFFF5AAA73}"/>
              </a:ext>
            </a:extLst>
          </p:cNvPr>
          <p:cNvSpPr txBox="1"/>
          <p:nvPr/>
        </p:nvSpPr>
        <p:spPr>
          <a:xfrm>
            <a:off x="3750834" y="1776074"/>
            <a:ext cx="1696825"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Objective function </a:t>
            </a:r>
            <a:endParaRPr lang="it-IT" dirty="0">
              <a:latin typeface="Times New Roman" panose="02020603050405020304" pitchFamily="18" charset="0"/>
              <a:cs typeface="Times New Roman" panose="02020603050405020304" pitchFamily="18" charset="0"/>
            </a:endParaRPr>
          </a:p>
        </p:txBody>
      </p:sp>
      <p:sp>
        <p:nvSpPr>
          <p:cNvPr id="15" name="Right Brace 14">
            <a:extLst>
              <a:ext uri="{FF2B5EF4-FFF2-40B4-BE49-F238E27FC236}">
                <a16:creationId xmlns:a16="http://schemas.microsoft.com/office/drawing/2014/main" id="{6F7F8631-5299-452E-B509-6056EA5EA7BE}"/>
              </a:ext>
            </a:extLst>
          </p:cNvPr>
          <p:cNvSpPr/>
          <p:nvPr/>
        </p:nvSpPr>
        <p:spPr>
          <a:xfrm>
            <a:off x="3026004" y="2271148"/>
            <a:ext cx="168684" cy="519387"/>
          </a:xfrm>
          <a:prstGeom prst="rightBrace">
            <a:avLst/>
          </a:prstGeom>
          <a:ln w="19050">
            <a:solidFill>
              <a:schemeClr val="tx2">
                <a:lumMod val="50000"/>
              </a:schemeClr>
            </a:solidFill>
          </a:ln>
        </p:spPr>
        <p:style>
          <a:lnRef idx="1">
            <a:schemeClr val="accent4"/>
          </a:lnRef>
          <a:fillRef idx="0">
            <a:schemeClr val="accent4"/>
          </a:fillRef>
          <a:effectRef idx="0">
            <a:schemeClr val="accent4"/>
          </a:effectRef>
          <a:fontRef idx="minor">
            <a:schemeClr val="tx1"/>
          </a:fontRef>
        </p:style>
        <p:txBody>
          <a:bodyPr rtlCol="0" anchor="ctr"/>
          <a:lstStyle/>
          <a:p>
            <a:pPr algn="ctr"/>
            <a:endParaRPr lang="it-IT"/>
          </a:p>
        </p:txBody>
      </p:sp>
      <p:sp>
        <p:nvSpPr>
          <p:cNvPr id="16" name="TextBox 15">
            <a:extLst>
              <a:ext uri="{FF2B5EF4-FFF2-40B4-BE49-F238E27FC236}">
                <a16:creationId xmlns:a16="http://schemas.microsoft.com/office/drawing/2014/main" id="{8B45C817-74EA-4497-B93F-9FCAE82E11C6}"/>
              </a:ext>
            </a:extLst>
          </p:cNvPr>
          <p:cNvSpPr txBox="1"/>
          <p:nvPr/>
        </p:nvSpPr>
        <p:spPr>
          <a:xfrm>
            <a:off x="3548193" y="2328150"/>
            <a:ext cx="2102109" cy="307777"/>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Dynamical constrains </a:t>
            </a:r>
            <a:endParaRPr lang="it-IT"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50D601E2-FB46-45B8-B52A-4EFC5A8D7274}"/>
                  </a:ext>
                </a:extLst>
              </p:cNvPr>
              <p:cNvSpPr txBox="1"/>
              <p:nvPr/>
            </p:nvSpPr>
            <p:spPr>
              <a:xfrm>
                <a:off x="742380" y="2603093"/>
                <a:ext cx="6876854" cy="1384995"/>
              </a:xfrm>
              <a:prstGeom prst="rect">
                <a:avLst/>
              </a:prstGeom>
              <a:noFill/>
            </p:spPr>
            <p:txBody>
              <a:bodyPr wrap="square">
                <a:spAutoFit/>
              </a:bodyPr>
              <a:lstStyle/>
              <a:p>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a:t>
                </a:r>
                <a14:m>
                  <m:oMath xmlns:m="http://schemas.openxmlformats.org/officeDocument/2006/math">
                    <m:d>
                      <m:dPr>
                        <m:begChr m:val="{"/>
                        <m:endChr m:val="}"/>
                        <m:ctrlPr>
                          <a:rPr lang="en-US" i="1" smtClean="0">
                            <a:solidFill>
                              <a:srgbClr val="836967"/>
                            </a:solidFill>
                            <a:latin typeface="Cambria Math" panose="02040503050406030204" pitchFamily="18" charset="0"/>
                          </a:rPr>
                        </m:ctrlPr>
                      </m:dPr>
                      <m:e>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1</m:t>
                            </m:r>
                          </m:sub>
                        </m:sSub>
                        <m:r>
                          <a:rPr lang="en-US" i="1" smtClean="0">
                            <a:latin typeface="Cambria Math" panose="02040503050406030204" pitchFamily="18" charset="0"/>
                          </a:rPr>
                          <m:t>,</m:t>
                        </m:r>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𝑥</m:t>
                            </m:r>
                          </m:e>
                          <m:sub>
                            <m:r>
                              <a:rPr lang="en-US" i="1" smtClean="0">
                                <a:latin typeface="Cambria Math" panose="02040503050406030204" pitchFamily="18" charset="0"/>
                              </a:rPr>
                              <m:t>2</m:t>
                            </m:r>
                          </m:sub>
                        </m:sSub>
                      </m:e>
                    </m:d>
                  </m:oMath>
                </a14:m>
                <a:r>
                  <a:rPr lang="en-US" dirty="0">
                    <a:latin typeface="Times New Roman" panose="02020603050405020304" pitchFamily="18" charset="0"/>
                    <a:cs typeface="Times New Roman" panose="02020603050405020304" pitchFamily="18" charset="0"/>
                  </a:rPr>
                  <a:t> are the Cartesian coordinates,.</a:t>
                </a:r>
              </a:p>
              <a:p>
                <a:r>
                  <a:rPr lang="en-US" dirty="0">
                    <a:latin typeface="Times New Roman" panose="02020603050405020304" pitchFamily="18" charset="0"/>
                    <a:cs typeface="Times New Roman" panose="02020603050405020304" pitchFamily="18" charset="0"/>
                  </a:rPr>
                  <a:t>• V is the constant speed of the aircraft relative to the air,</a:t>
                </a:r>
              </a:p>
              <a:p>
                <a:r>
                  <a:rPr lang="en-US" dirty="0">
                    <a:latin typeface="Times New Roman" panose="02020603050405020304" pitchFamily="18" charset="0"/>
                    <a:cs typeface="Times New Roman" panose="02020603050405020304" pitchFamily="18" charset="0"/>
                  </a:rPr>
                  <a:t> • θ is the controllable orientation of aircraft velocity vector</a:t>
                </a:r>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                          relative to the ground, </a:t>
                </a:r>
              </a:p>
              <a:p>
                <a:r>
                  <a:rPr lang="en-US" dirty="0">
                    <a:latin typeface="Times New Roman" panose="02020603050405020304" pitchFamily="18" charset="0"/>
                    <a:cs typeface="Times New Roman" panose="02020603050405020304" pitchFamily="18" charset="0"/>
                  </a:rPr>
                  <a:t>• w is the speed of the air relative to the ground.</a:t>
                </a:r>
                <a:endParaRPr lang="it-IT" dirty="0">
                  <a:latin typeface="Times New Roman" panose="02020603050405020304" pitchFamily="18" charset="0"/>
                  <a:cs typeface="Times New Roman" panose="02020603050405020304" pitchFamily="18" charset="0"/>
                </a:endParaRPr>
              </a:p>
            </p:txBody>
          </p:sp>
        </mc:Choice>
        <mc:Fallback xmlns="">
          <p:sp>
            <p:nvSpPr>
              <p:cNvPr id="18" name="TextBox 17">
                <a:extLst>
                  <a:ext uri="{FF2B5EF4-FFF2-40B4-BE49-F238E27FC236}">
                    <a16:creationId xmlns:a16="http://schemas.microsoft.com/office/drawing/2014/main" id="{50D601E2-FB46-45B8-B52A-4EFC5A8D7274}"/>
                  </a:ext>
                </a:extLst>
              </p:cNvPr>
              <p:cNvSpPr txBox="1">
                <a:spLocks noRot="1" noChangeAspect="1" noMove="1" noResize="1" noEditPoints="1" noAdjustHandles="1" noChangeArrowheads="1" noChangeShapeType="1" noTextEdit="1"/>
              </p:cNvSpPr>
              <p:nvPr/>
            </p:nvSpPr>
            <p:spPr>
              <a:xfrm>
                <a:off x="742380" y="2603093"/>
                <a:ext cx="6876854" cy="1384995"/>
              </a:xfrm>
              <a:prstGeom prst="rect">
                <a:avLst/>
              </a:prstGeom>
              <a:blipFill>
                <a:blip r:embed="rId6"/>
                <a:stretch>
                  <a:fillRect l="-266" b="-3965"/>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00BCC6E-551E-4197-8A4C-7D09EFED2AF3}"/>
                  </a:ext>
                </a:extLst>
              </p:cNvPr>
              <p:cNvSpPr txBox="1"/>
              <p:nvPr/>
            </p:nvSpPr>
            <p:spPr>
              <a:xfrm>
                <a:off x="970960" y="4204355"/>
                <a:ext cx="3372439" cy="1419491"/>
              </a:xfrm>
              <a:prstGeom prst="rect">
                <a:avLst/>
              </a:prstGeom>
              <a:noFill/>
            </p:spPr>
            <p:txBody>
              <a:bodyPr wrap="square" rtlCol="0">
                <a:spAutoFit/>
              </a:bodyPr>
              <a:lstStyle/>
              <a:p>
                <a:pPr/>
                <a:r>
                  <a:rPr lang="en-US" dirty="0">
                    <a:latin typeface="Times New Roman" panose="02020603050405020304" pitchFamily="18" charset="0"/>
                    <a:cs typeface="Times New Roman" panose="02020603050405020304" pitchFamily="18" charset="0"/>
                  </a:rPr>
                  <a:t>The prescribed boundary conditions:</a:t>
                </a:r>
                <a:br>
                  <a:rPr lang="en-US" dirty="0">
                    <a:latin typeface="Times New Roman" panose="02020603050405020304" pitchFamily="18"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sSub>
                        <m:sSubPr>
                          <m:ctrlPr>
                            <a:rPr lang="en-US" i="1" smtClean="0">
                              <a:solidFill>
                                <a:srgbClr val="836967"/>
                              </a:solidFill>
                              <a:latin typeface="Cambria Math" panose="02040503050406030204" pitchFamily="18" charset="0"/>
                            </a:rPr>
                          </m:ctrlPr>
                        </m:sSubPr>
                        <m:e>
                          <m:r>
                            <a:rPr lang="en-US" i="1" smtClean="0">
                              <a:latin typeface="Cambria Math" panose="02040503050406030204" pitchFamily="18" charset="0"/>
                            </a:rPr>
                            <m:t>𝑡</m:t>
                          </m:r>
                        </m:e>
                        <m:sub>
                          <m:r>
                            <a:rPr lang="en-US" i="1" smtClean="0">
                              <a:latin typeface="Cambria Math" panose="02040503050406030204" pitchFamily="18" charset="0"/>
                            </a:rPr>
                            <m:t>0</m:t>
                          </m:r>
                        </m:sub>
                      </m:sSub>
                      <m:r>
                        <a:rPr lang="en-US" i="1" smtClean="0">
                          <a:latin typeface="Cambria Math" panose="02040503050406030204" pitchFamily="18" charset="0"/>
                        </a:rPr>
                        <m:t>=0</m:t>
                      </m:r>
                    </m:oMath>
                  </m:oMathPara>
                </a14:m>
                <a:endParaRPr lang="it-IT" dirty="0"/>
              </a:p>
              <a:p>
                <a:pPr/>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𝑥</m:t>
                          </m:r>
                        </m:e>
                        <m:sub>
                          <m:r>
                            <a:rPr lang="it-IT" i="1" smtClean="0">
                              <a:latin typeface="Cambria Math" panose="02040503050406030204" pitchFamily="18" charset="0"/>
                            </a:rPr>
                            <m:t>10</m:t>
                          </m:r>
                        </m:sub>
                      </m:sSub>
                      <m:r>
                        <a:rPr lang="it-IT" i="1" smtClean="0">
                          <a:latin typeface="Cambria Math" panose="02040503050406030204" pitchFamily="18" charset="0"/>
                        </a:rPr>
                        <m:t>=0</m:t>
                      </m:r>
                    </m:oMath>
                  </m:oMathPara>
                </a14:m>
                <a:endParaRPr lang="it-IT" dirty="0"/>
              </a:p>
              <a:p>
                <a:pPr/>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𝑥</m:t>
                          </m:r>
                        </m:e>
                        <m:sub>
                          <m:r>
                            <a:rPr lang="it-IT" i="1" smtClean="0">
                              <a:latin typeface="Cambria Math" panose="02040503050406030204" pitchFamily="18" charset="0"/>
                            </a:rPr>
                            <m:t>20</m:t>
                          </m:r>
                        </m:sub>
                      </m:sSub>
                      <m:r>
                        <a:rPr lang="it-IT" i="1" smtClean="0">
                          <a:latin typeface="Cambria Math" panose="02040503050406030204" pitchFamily="18" charset="0"/>
                        </a:rPr>
                        <m:t>=0</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it-IT" i="1" smtClean="0">
                              <a:solidFill>
                                <a:schemeClr val="accent1">
                                  <a:lumMod val="10000"/>
                                </a:schemeClr>
                              </a:solidFill>
                              <a:latin typeface="Cambria Math" panose="02040503050406030204" pitchFamily="18" charset="0"/>
                            </a:rPr>
                          </m:ctrlPr>
                        </m:sSubPr>
                        <m:e>
                          <m:r>
                            <a:rPr lang="en-US" b="0" i="1" smtClean="0">
                              <a:solidFill>
                                <a:schemeClr val="accent1">
                                  <a:lumMod val="10000"/>
                                </a:schemeClr>
                              </a:solidFill>
                              <a:latin typeface="Cambria Math" panose="02040503050406030204" pitchFamily="18" charset="0"/>
                            </a:rPr>
                            <m:t>𝑥</m:t>
                          </m:r>
                        </m:e>
                        <m:sub>
                          <m:r>
                            <a:rPr lang="it-IT" i="1" smtClean="0">
                              <a:solidFill>
                                <a:schemeClr val="accent1">
                                  <a:lumMod val="10000"/>
                                </a:schemeClr>
                              </a:solidFill>
                              <a:latin typeface="Cambria Math" panose="02040503050406030204" pitchFamily="18" charset="0"/>
                            </a:rPr>
                            <m:t>1</m:t>
                          </m:r>
                          <m:r>
                            <a:rPr lang="en-US" b="0" i="1" smtClean="0">
                              <a:solidFill>
                                <a:schemeClr val="accent1">
                                  <a:lumMod val="10000"/>
                                </a:schemeClr>
                              </a:solidFill>
                              <a:latin typeface="Cambria Math" panose="02040503050406030204" pitchFamily="18" charset="0"/>
                            </a:rPr>
                            <m:t>𝑓</m:t>
                          </m:r>
                        </m:sub>
                      </m:sSub>
                      <m:r>
                        <a:rPr lang="it-IT" i="1" smtClean="0">
                          <a:latin typeface="Cambria Math" panose="02040503050406030204" pitchFamily="18" charset="0"/>
                        </a:rPr>
                        <m:t>=1</m:t>
                      </m:r>
                    </m:oMath>
                  </m:oMathPara>
                </a14:m>
                <a:br>
                  <a:rPr lang="en-US" dirty="0"/>
                </a:br>
                <a:endParaRPr lang="en-US" dirty="0"/>
              </a:p>
              <a:p>
                <a:pPr/>
                <a14:m>
                  <m:oMathPara xmlns:m="http://schemas.openxmlformats.org/officeDocument/2006/math">
                    <m:oMathParaPr>
                      <m:jc m:val="centerGroup"/>
                    </m:oMathParaPr>
                    <m:oMath xmlns:m="http://schemas.openxmlformats.org/officeDocument/2006/math">
                      <m:sSub>
                        <m:sSubPr>
                          <m:ctrlPr>
                            <a:rPr lang="it-IT" i="1" smtClean="0">
                              <a:solidFill>
                                <a:srgbClr val="836967"/>
                              </a:solidFill>
                              <a:latin typeface="Cambria Math" panose="02040503050406030204" pitchFamily="18" charset="0"/>
                            </a:rPr>
                          </m:ctrlPr>
                        </m:sSubPr>
                        <m:e>
                          <m:r>
                            <a:rPr lang="it-IT" i="1" smtClean="0">
                              <a:latin typeface="Cambria Math" panose="02040503050406030204" pitchFamily="18" charset="0"/>
                            </a:rPr>
                            <m:t>𝑥</m:t>
                          </m:r>
                        </m:e>
                        <m:sub>
                          <m:r>
                            <a:rPr lang="it-IT" i="1" smtClean="0">
                              <a:latin typeface="Cambria Math" panose="02040503050406030204" pitchFamily="18" charset="0"/>
                            </a:rPr>
                            <m:t>2</m:t>
                          </m:r>
                          <m:r>
                            <a:rPr lang="it-IT" i="1" smtClean="0">
                              <a:latin typeface="Cambria Math" panose="02040503050406030204" pitchFamily="18" charset="0"/>
                            </a:rPr>
                            <m:t>𝑓</m:t>
                          </m:r>
                        </m:sub>
                      </m:sSub>
                      <m:r>
                        <a:rPr lang="it-IT" i="1" smtClean="0">
                          <a:latin typeface="Cambria Math" panose="02040503050406030204" pitchFamily="18" charset="0"/>
                        </a:rPr>
                        <m:t>=0</m:t>
                      </m:r>
                    </m:oMath>
                  </m:oMathPara>
                </a14:m>
                <a:endParaRPr lang="it-IT" dirty="0"/>
              </a:p>
            </p:txBody>
          </p:sp>
        </mc:Choice>
        <mc:Fallback xmlns="">
          <p:sp>
            <p:nvSpPr>
              <p:cNvPr id="6" name="TextBox 5">
                <a:extLst>
                  <a:ext uri="{FF2B5EF4-FFF2-40B4-BE49-F238E27FC236}">
                    <a16:creationId xmlns:a16="http://schemas.microsoft.com/office/drawing/2014/main" id="{900BCC6E-551E-4197-8A4C-7D09EFED2AF3}"/>
                  </a:ext>
                </a:extLst>
              </p:cNvPr>
              <p:cNvSpPr txBox="1">
                <a:spLocks noRot="1" noChangeAspect="1" noMove="1" noResize="1" noEditPoints="1" noAdjustHandles="1" noChangeArrowheads="1" noChangeShapeType="1" noTextEdit="1"/>
              </p:cNvSpPr>
              <p:nvPr/>
            </p:nvSpPr>
            <p:spPr>
              <a:xfrm>
                <a:off x="970960" y="4204355"/>
                <a:ext cx="3372439" cy="1419491"/>
              </a:xfrm>
              <a:prstGeom prst="rect">
                <a:avLst/>
              </a:prstGeom>
              <a:blipFill>
                <a:blip r:embed="rId7"/>
                <a:stretch>
                  <a:fillRect l="-542" t="-858"/>
                </a:stretch>
              </a:blipFill>
            </p:spPr>
            <p:txBody>
              <a:bodyPr/>
              <a:lstStyle/>
              <a:p>
                <a:r>
                  <a:rPr lang="it-IT">
                    <a:noFill/>
                  </a:rPr>
                  <a:t> </a:t>
                </a:r>
              </a:p>
            </p:txBody>
          </p:sp>
        </mc:Fallback>
      </mc:AlternateContent>
      <p:pic>
        <p:nvPicPr>
          <p:cNvPr id="5" name="Picture 4">
            <a:extLst>
              <a:ext uri="{FF2B5EF4-FFF2-40B4-BE49-F238E27FC236}">
                <a16:creationId xmlns:a16="http://schemas.microsoft.com/office/drawing/2014/main" id="{15E5B956-5673-490E-A71D-690D9788C681}"/>
              </a:ext>
            </a:extLst>
          </p:cNvPr>
          <p:cNvPicPr>
            <a:picLocks noChangeAspect="1"/>
          </p:cNvPicPr>
          <p:nvPr/>
        </p:nvPicPr>
        <p:blipFill>
          <a:blip r:embed="rId8"/>
          <a:stretch>
            <a:fillRect/>
          </a:stretch>
        </p:blipFill>
        <p:spPr>
          <a:xfrm>
            <a:off x="4599246" y="3608544"/>
            <a:ext cx="4434840" cy="2408893"/>
          </a:xfrm>
          <a:prstGeom prst="rect">
            <a:avLst/>
          </a:prstGeom>
        </p:spPr>
      </p:pic>
    </p:spTree>
  </p:cSld>
  <p:clrMapOvr>
    <a:masterClrMapping/>
  </p:clrMapOvr>
</p:sld>
</file>

<file path=ppt/theme/theme1.xml><?xml version="1.0" encoding="utf-8"?>
<a:theme xmlns:a="http://schemas.openxmlformats.org/drawingml/2006/main" name="la sapienza">
  <a:themeElements>
    <a:clrScheme name="">
      <a:dk1>
        <a:srgbClr val="822433"/>
      </a:dk1>
      <a:lt1>
        <a:srgbClr val="FFFFFF"/>
      </a:lt1>
      <a:dk2>
        <a:srgbClr val="822433"/>
      </a:dk2>
      <a:lt2>
        <a:srgbClr val="808080"/>
      </a:lt2>
      <a:accent1>
        <a:srgbClr val="BBE0E3"/>
      </a:accent1>
      <a:accent2>
        <a:srgbClr val="FFFF00"/>
      </a:accent2>
      <a:accent3>
        <a:srgbClr val="FFFFFF"/>
      </a:accent3>
      <a:accent4>
        <a:srgbClr val="6E1D2A"/>
      </a:accent4>
      <a:accent5>
        <a:srgbClr val="DAEDEF"/>
      </a:accent5>
      <a:accent6>
        <a:srgbClr val="E7E700"/>
      </a:accent6>
      <a:hlink>
        <a:srgbClr val="0000FF"/>
      </a:hlink>
      <a:folHlink>
        <a:srgbClr val="FF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6408</TotalTime>
  <Words>2705</Words>
  <Application>Microsoft Office PowerPoint</Application>
  <PresentationFormat>Presentazione su schermo (4:3)</PresentationFormat>
  <Paragraphs>404</Paragraphs>
  <Slides>30</Slides>
  <Notes>12</Notes>
  <HiddenSlides>0</HiddenSlides>
  <MMClips>0</MMClips>
  <ScaleCrop>false</ScaleCrop>
  <HeadingPairs>
    <vt:vector size="6" baseType="variant">
      <vt:variant>
        <vt:lpstr>Caratteri utilizzati</vt:lpstr>
      </vt:variant>
      <vt:variant>
        <vt:i4>3</vt:i4>
      </vt:variant>
      <vt:variant>
        <vt:lpstr>Tema</vt:lpstr>
      </vt:variant>
      <vt:variant>
        <vt:i4>1</vt:i4>
      </vt:variant>
      <vt:variant>
        <vt:lpstr>Titoli diapositive</vt:lpstr>
      </vt:variant>
      <vt:variant>
        <vt:i4>30</vt:i4>
      </vt:variant>
    </vt:vector>
  </HeadingPairs>
  <TitlesOfParts>
    <vt:vector size="34" baseType="lpstr">
      <vt:lpstr>Arial</vt:lpstr>
      <vt:lpstr>Cambria Math</vt:lpstr>
      <vt:lpstr>Times New Roman</vt:lpstr>
      <vt:lpstr>la sapienza</vt:lpstr>
      <vt:lpstr>Two Objective Optimization of Longitudinal Navigation Along the Minimum Time curve   </vt:lpstr>
      <vt:lpstr>Contents </vt:lpstr>
      <vt:lpstr>Literature Review </vt:lpstr>
      <vt:lpstr>Zermelo’s Navigation Problem Conceptual Experiment </vt:lpstr>
      <vt:lpstr>Zermelo’s Navigation Problem Conceptual Experiment </vt:lpstr>
      <vt:lpstr>Model  </vt:lpstr>
      <vt:lpstr>Zermelo’s Navigation Problem</vt:lpstr>
      <vt:lpstr>Zermelo’s Navigation Problem</vt:lpstr>
      <vt:lpstr>Zermelo’s Navigation Problem</vt:lpstr>
      <vt:lpstr>Zermelo’s Navigation Problem</vt:lpstr>
      <vt:lpstr>Zermelo’s Navigation Problem</vt:lpstr>
      <vt:lpstr>Optimal Tracking scheme</vt:lpstr>
      <vt:lpstr>Optimal Tracking scheme</vt:lpstr>
      <vt:lpstr>Optimal Tracking scheme</vt:lpstr>
      <vt:lpstr>Optimal Tracking scheme</vt:lpstr>
      <vt:lpstr>Presentazione standard di PowerPoint</vt:lpstr>
      <vt:lpstr>Presentazione standard di PowerPoint</vt:lpstr>
      <vt:lpstr>Presentazione standard di PowerPoint</vt:lpstr>
      <vt:lpstr>Results &amp; Simulations  </vt:lpstr>
      <vt:lpstr>Results &amp; Simulations </vt:lpstr>
      <vt:lpstr>Results &amp; Simulations </vt:lpstr>
      <vt:lpstr>Presentazione standard di PowerPoint</vt:lpstr>
      <vt:lpstr>Presentazione standard di PowerPoint</vt:lpstr>
      <vt:lpstr>Results &amp; Simulations </vt:lpstr>
      <vt:lpstr>Results &amp; Simulations </vt:lpstr>
      <vt:lpstr>Results &amp; Simulations </vt:lpstr>
      <vt:lpstr>Results &amp; Simulations </vt:lpstr>
      <vt:lpstr>Results &amp; Simulations </vt:lpstr>
      <vt:lpstr>Conclusions &amp; Future work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Optimal Robust Navigation of Flying wing</dc:title>
  <dc:creator>15DK0051NL</dc:creator>
  <cp:lastModifiedBy>luca tirel</cp:lastModifiedBy>
  <cp:revision>118</cp:revision>
  <dcterms:modified xsi:type="dcterms:W3CDTF">2021-03-03T14:25:34Z</dcterms:modified>
</cp:coreProperties>
</file>